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3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3" r:id="rId3"/>
    <p:sldId id="257" r:id="rId4"/>
    <p:sldId id="361" r:id="rId5"/>
    <p:sldId id="422" r:id="rId6"/>
    <p:sldId id="436" r:id="rId7"/>
    <p:sldId id="360" r:id="rId8"/>
    <p:sldId id="438" r:id="rId9"/>
    <p:sldId id="434" r:id="rId10"/>
    <p:sldId id="407" r:id="rId11"/>
    <p:sldId id="381" r:id="rId12"/>
    <p:sldId id="439" r:id="rId13"/>
    <p:sldId id="394" r:id="rId14"/>
    <p:sldId id="304" r:id="rId15"/>
    <p:sldId id="463" r:id="rId16"/>
    <p:sldId id="458" r:id="rId17"/>
    <p:sldId id="472" r:id="rId18"/>
    <p:sldId id="473" r:id="rId19"/>
    <p:sldId id="474" r:id="rId20"/>
    <p:sldId id="475" r:id="rId21"/>
    <p:sldId id="471" r:id="rId22"/>
    <p:sldId id="476" r:id="rId23"/>
    <p:sldId id="459" r:id="rId24"/>
    <p:sldId id="457" r:id="rId25"/>
    <p:sldId id="260" r:id="rId26"/>
    <p:sldId id="460" r:id="rId27"/>
    <p:sldId id="441" r:id="rId28"/>
    <p:sldId id="461" r:id="rId29"/>
    <p:sldId id="464" r:id="rId30"/>
    <p:sldId id="440" r:id="rId31"/>
    <p:sldId id="259" r:id="rId32"/>
    <p:sldId id="481" r:id="rId33"/>
    <p:sldId id="446" r:id="rId34"/>
    <p:sldId id="265" r:id="rId35"/>
    <p:sldId id="266" r:id="rId36"/>
    <p:sldId id="267" r:id="rId37"/>
    <p:sldId id="447" r:id="rId38"/>
    <p:sldId id="290" r:id="rId39"/>
    <p:sldId id="291" r:id="rId40"/>
    <p:sldId id="292" r:id="rId4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AB8F-598B-40E9-841D-4B334AF222B0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A0814-EDD7-4535-B526-7DD7EA488A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67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F21AD-071C-4F41-A6E7-DF434492AF1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17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1EB0-93F9-373B-EADE-150E584E6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78E63-05E8-F531-B965-D3B49C303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372B3-4B7D-F83B-0E5A-627CAEB5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52A73-8CCA-2DA5-98F3-1C13C6E8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7D5A-F826-44E7-6951-71C93EAE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6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507B-E1A0-D0A2-9FB0-A385CEF9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2B641-C69B-6CA0-CF02-28C18AF8C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E80B-2CD8-0C76-C7CF-FCA2EC83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2DCB-4F78-2849-929D-ED802FA5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AC8E-0341-9253-D567-5EE5C58E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01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84718-B13D-6A87-45F4-FDE0A393D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30BAC-4702-8C92-8886-9AE802AB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0701F-BA90-2E1D-7A15-431A44B7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1B4E-CD1D-130F-FBD0-00583ED5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237D-EDBE-F404-D310-471D3311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147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B461-EA4C-BD00-A317-220B3744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A243-436B-0820-CB0E-C148D32E5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A081-6D71-D9BD-5BBB-DFAA83E1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2157-91C5-24B0-160A-DB81CA28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003AE-7C06-3282-4B27-E2156536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61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4894-D97D-C37B-46BC-22C2F947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BD498-487C-D0C3-AD71-39D12458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F3CA-B77A-8993-CEB0-06C9C95E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10591-D731-8E68-D28B-B7F5EA5C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8677-1484-6A7F-ED19-E3763CED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983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8475-070D-1971-054A-9DD1393F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C180-CA5A-139E-6A33-79EB29AB7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B58B7-2422-F275-4B67-7F7834ED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C8DCB-BC06-7C66-B997-B5EB818C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81290-3515-7183-9B36-7F0B2A9F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E82C9-771B-EC4C-2C80-7110055B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2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CB00-7AC6-592A-9CC3-B179A70E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CA135-0512-59F0-7DC4-B843610B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0DB30-821E-437D-E0B3-3AD5580DC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89449-03FD-3C86-FA61-99DD256CA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CF4CD-ECF8-D1DB-1744-790BF9046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76189-9BA3-BB9C-5AFE-FC22FF1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A7002-B5C9-85C3-CCDC-71B81720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84E80-2598-6D5D-DAEE-29929969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8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7458-8FAA-FCD1-53A3-B0831BE8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5644F-72AB-0E24-A777-6E3D552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71250-C214-E540-C3E4-BAC8F5FB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7651E-1E4F-D722-0036-5B7C1F92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27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A96C3-F3B1-4105-74BD-3F80F0D9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3D3927-4098-6A7F-AA4A-CCC551ED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C23C9-AAB7-97C3-9E9C-681B81E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314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F5BC-29CB-5405-E3D4-965C3E4A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AC77-A3D8-D849-B974-A8E8148C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56212-08A1-70E9-8F85-55F8CB48D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C6A4A-C3AB-0A0F-073B-B145CE17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6E13A-16E6-D4B7-2F9D-D5635DB6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1CA75-0457-245E-0EBA-144DC87D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0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670C-9761-409F-E6F7-0ED31DDD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F98F0-0807-182B-32CF-5014F76D6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8A647-0C87-B2B7-C816-112A5EC0B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3FEF5-DCF3-41C6-DD10-6682EDAC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65315-C716-AA09-B87B-7B04C3A9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0E30-D027-4A1A-EDE9-77458913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9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030D3-8EFF-A6CD-3971-ABA6BD80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D55F6-6EEE-B088-3885-69C1E7318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A5C9-E488-A443-190C-64226CF94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61EE-C6B3-4B98-BCCB-A9C9B1A86B2F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01B9-6BF4-39C1-D47E-4F1374FF4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BB81-A912-11AB-3A31-FA4912A1F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AE86-4FD3-4612-AB99-D691BABC3F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59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th.wikipedia.org/wiki/%E0%B8%A0%E0%B8%B2%E0%B8%A9%E0%B8%B2%E0%B8%AD%E0%B8%B1%E0%B8%87%E0%B8%81%E0%B8%A4%E0%B8%A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2">
            <a:extLst>
              <a:ext uri="{FF2B5EF4-FFF2-40B4-BE49-F238E27FC236}">
                <a16:creationId xmlns:a16="http://schemas.microsoft.com/office/drawing/2014/main" id="{C9FD7C20-60FE-A045-5CE5-5546931C788C}"/>
              </a:ext>
            </a:extLst>
          </p:cNvPr>
          <p:cNvSpPr/>
          <p:nvPr/>
        </p:nvSpPr>
        <p:spPr>
          <a:xfrm>
            <a:off x="1166327" y="1927765"/>
            <a:ext cx="10142375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กิจการของอัครทูต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6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D172E59B-0CFC-1628-9231-9B11258DC73A}"/>
              </a:ext>
            </a:extLst>
          </p:cNvPr>
          <p:cNvSpPr/>
          <p:nvPr/>
        </p:nvSpPr>
        <p:spPr>
          <a:xfrm>
            <a:off x="10394302" y="6564"/>
            <a:ext cx="1595535" cy="26797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8D341-7C8F-2813-32FE-112C1ACF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46" y="1134829"/>
            <a:ext cx="4123490" cy="292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962CE-C8C4-25C1-42DD-00757811597A}"/>
              </a:ext>
            </a:extLst>
          </p:cNvPr>
          <p:cNvSpPr txBox="1"/>
          <p:nvPr/>
        </p:nvSpPr>
        <p:spPr>
          <a:xfrm>
            <a:off x="202162" y="94776"/>
            <a:ext cx="6094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ชวนรับเชื่อในองค์พระเยซู</a:t>
            </a:r>
            <a:endParaRPr lang="th-TH" sz="1000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8CF89-FD47-33AE-CD81-306C9278C357}"/>
              </a:ext>
            </a:extLst>
          </p:cNvPr>
          <p:cNvGrpSpPr/>
          <p:nvPr/>
        </p:nvGrpSpPr>
        <p:grpSpPr>
          <a:xfrm>
            <a:off x="6463783" y="6564"/>
            <a:ext cx="5526054" cy="6348744"/>
            <a:chOff x="6463783" y="507460"/>
            <a:chExt cx="5526054" cy="63487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38D9C-C697-2A80-8503-DA71F7521AE2}"/>
                </a:ext>
              </a:extLst>
            </p:cNvPr>
            <p:cNvSpPr txBox="1"/>
            <p:nvPr/>
          </p:nvSpPr>
          <p:spPr>
            <a:xfrm>
              <a:off x="6463783" y="50746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ประกาศข่าวประเสริฐ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3FE570-2F95-081B-AD0E-9D2020F4ED5D}"/>
                </a:ext>
              </a:extLst>
            </p:cNvPr>
            <p:cNvSpPr txBox="1"/>
            <p:nvPr/>
          </p:nvSpPr>
          <p:spPr>
            <a:xfrm>
              <a:off x="6463783" y="144435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สั่งสอนความจริง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193847-95A3-BB60-838A-7E4E2165F5D3}"/>
                </a:ext>
              </a:extLst>
            </p:cNvPr>
            <p:cNvSpPr txBox="1"/>
            <p:nvPr/>
          </p:nvSpPr>
          <p:spPr>
            <a:xfrm>
              <a:off x="6463783" y="247933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สร้างสาวก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08D2FB-3B48-5EA2-5A1E-16CD19630177}"/>
                </a:ext>
              </a:extLst>
            </p:cNvPr>
            <p:cNvSpPr txBox="1"/>
            <p:nvPr/>
          </p:nvSpPr>
          <p:spPr>
            <a:xfrm>
              <a:off x="6463783" y="3429000"/>
              <a:ext cx="5526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36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สำแดงให้โลกรู้ว่าพระเจ้าเป็นอย่างไร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22CA5A-D64C-3DE0-0920-D76486B8FB84}"/>
                </a:ext>
              </a:extLst>
            </p:cNvPr>
            <p:cNvSpPr txBox="1"/>
            <p:nvPr/>
          </p:nvSpPr>
          <p:spPr>
            <a:xfrm>
              <a:off x="6463783" y="4398543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รักษาโรค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50E617-A35B-6E3B-9A36-B1EB75FA7066}"/>
                </a:ext>
              </a:extLst>
            </p:cNvPr>
            <p:cNvSpPr txBox="1"/>
            <p:nvPr/>
          </p:nvSpPr>
          <p:spPr>
            <a:xfrm>
              <a:off x="6463783" y="5306504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ขับผี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065D1D-56D0-0760-25D9-6400001979E4}"/>
                </a:ext>
              </a:extLst>
            </p:cNvPr>
            <p:cNvSpPr txBox="1"/>
            <p:nvPr/>
          </p:nvSpPr>
          <p:spPr>
            <a:xfrm>
              <a:off x="6463783" y="614831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สิ้นพระขนม์ที่ไม้กางเขน ถูกเฆี่ยนตี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D4D0BD-EDD8-A4EB-694A-10D934A4E7E2}"/>
              </a:ext>
            </a:extLst>
          </p:cNvPr>
          <p:cNvSpPr txBox="1"/>
          <p:nvPr/>
        </p:nvSpPr>
        <p:spPr>
          <a:xfrm>
            <a:off x="9112898" y="5159551"/>
            <a:ext cx="3079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พูดว่า สำเร็จแล้ว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FAA14-3F7F-D894-36F1-C79D6A147E2F}"/>
              </a:ext>
            </a:extLst>
          </p:cNvPr>
          <p:cNvSpPr txBox="1"/>
          <p:nvPr/>
        </p:nvSpPr>
        <p:spPr>
          <a:xfrm>
            <a:off x="345090" y="4236984"/>
            <a:ext cx="60942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4:12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​ใน​ผู้อื่น​ความ​รอด​ไม่​มี​เลย ด้วย​ว่า​นาม​อื่น​ซึ่ง​ให้​เรา​ทั้ง​หลาย​รอด​ได้ ไม่​ทรง​โปรด​ให้​มี​ใน​ท่ามกลาง​มนุษย์​ทั่ว​ใต้​ฟ้า”</a:t>
            </a:r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21FDD-A947-3349-73D8-8DE70CF5E1F4}"/>
              </a:ext>
            </a:extLst>
          </p:cNvPr>
          <p:cNvSpPr txBox="1"/>
          <p:nvPr/>
        </p:nvSpPr>
        <p:spPr>
          <a:xfrm>
            <a:off x="345090" y="5064456"/>
            <a:ext cx="6094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10:9 </a:t>
            </a:r>
            <a:r>
              <a:rPr lang="th-TH" sz="2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คือ​ว่า​ถ้า​ท่าน​จะ​รับ​ด้วย​ปาก​ของ​ท่าน​ว่า ​พระ​เยซู​ทรง​เป็น​องค์​พระ​ผู้​เป็น​เจ้า และ​เชื่อ​ใน​จิตใจ​ว่า ​พระ​เจ้า​ได้​ทรง​ชุบ​พระ​องค์​ให้​เป็น​ขึ้น​มา​จาก​ความ​ตาย ท่าน​จะ​รอด​</a:t>
            </a:r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48905A-2F84-D010-F211-48735C8A184E}"/>
              </a:ext>
            </a:extLst>
          </p:cNvPr>
          <p:cNvSpPr txBox="1"/>
          <p:nvPr/>
        </p:nvSpPr>
        <p:spPr>
          <a:xfrm>
            <a:off x="202162" y="6427113"/>
            <a:ext cx="121838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11:28 </a:t>
            </a:r>
            <a:r>
              <a:rPr lang="th-TH" sz="24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บรรดา​ผู้​ทำงาน​เหน็ด​เหนื่อย​และ​แบก​ภาระ​หนัก จง​มา​หา​เรา และ​เรา​จะ​ให้​ท่าน​ทั้ง​หลาย หาย​เหนื่อย​เป็น​สุข​</a:t>
            </a:r>
            <a:endParaRPr lang="th-TH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E3DF2-9F42-538B-4B32-115381598D11}"/>
              </a:ext>
            </a:extLst>
          </p:cNvPr>
          <p:cNvSpPr txBox="1"/>
          <p:nvPr/>
        </p:nvSpPr>
        <p:spPr>
          <a:xfrm>
            <a:off x="10394302" y="316699"/>
            <a:ext cx="15955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พระเยซูทรงทำอะไรในโลกนี้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02329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8C8DE-18AA-0431-62F4-00E48B6C8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80" y="148225"/>
            <a:ext cx="3717362" cy="278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B4AE0-894B-46DD-AC82-DBDD7623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" y="148224"/>
            <a:ext cx="4957600" cy="278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40AF-C192-4518-F519-0D73C39D7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9" y="3522369"/>
            <a:ext cx="4553972" cy="268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7EC8D-0164-6692-5AAE-1609A6604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42" y="3516116"/>
            <a:ext cx="2688959" cy="268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CECF9-8343-7308-E708-43CC06C081D8}"/>
              </a:ext>
            </a:extLst>
          </p:cNvPr>
          <p:cNvSpPr txBox="1"/>
          <p:nvPr/>
        </p:nvSpPr>
        <p:spPr>
          <a:xfrm>
            <a:off x="6999202" y="2927019"/>
            <a:ext cx="504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ไปร้านยางเพื่อปะยางเปลี่ยนยาง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67285-B6F5-68B3-E752-42EAEC9DB2B8}"/>
              </a:ext>
            </a:extLst>
          </p:cNvPr>
          <p:cNvSpPr txBox="1"/>
          <p:nvPr/>
        </p:nvSpPr>
        <p:spPr>
          <a:xfrm>
            <a:off x="896982" y="2905521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ไปร้านข้าวเพื่อกินข้าว ซื้ออาหาร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A1D31-654B-038C-4ACE-ACB2390D1E91}"/>
              </a:ext>
            </a:extLst>
          </p:cNvPr>
          <p:cNvSpPr txBox="1"/>
          <p:nvPr/>
        </p:nvSpPr>
        <p:spPr>
          <a:xfrm>
            <a:off x="1455541" y="6273915"/>
            <a:ext cx="4889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ไปเมเจอร์ เพื่อดูภาพยนต์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5216F-925C-3273-23A0-DDA6763DD0DC}"/>
              </a:ext>
            </a:extLst>
          </p:cNvPr>
          <p:cNvSpPr txBox="1"/>
          <p:nvPr/>
        </p:nvSpPr>
        <p:spPr>
          <a:xfrm>
            <a:off x="6999202" y="6273915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ไปคริสตจักรเพื่อ....................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3816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2">
            <a:extLst>
              <a:ext uri="{FF2B5EF4-FFF2-40B4-BE49-F238E27FC236}">
                <a16:creationId xmlns:a16="http://schemas.microsoft.com/office/drawing/2014/main" id="{C9FD7C20-60FE-A045-5CE5-5546931C788C}"/>
              </a:ext>
            </a:extLst>
          </p:cNvPr>
          <p:cNvSpPr/>
          <p:nvPr/>
        </p:nvSpPr>
        <p:spPr>
          <a:xfrm>
            <a:off x="1166327" y="1927765"/>
            <a:ext cx="10142375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กิจการของอัครทูต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E2272F-456A-8C8B-FB90-75F110E8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0" y="108079"/>
            <a:ext cx="2897367" cy="3418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F22011-B64B-422D-F192-A5C72A6CDCCE}"/>
              </a:ext>
            </a:extLst>
          </p:cNvPr>
          <p:cNvSpPr txBox="1"/>
          <p:nvPr/>
        </p:nvSpPr>
        <p:spPr>
          <a:xfrm>
            <a:off x="177281" y="3965510"/>
            <a:ext cx="55610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en-US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66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เล่ม</a:t>
            </a:r>
          </a:p>
          <a:p>
            <a:pPr marR="450" algn="l" rtl="0"/>
            <a:r>
              <a:rPr lang="th-TH" sz="28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พระคัมภีร์ที่เก่าแก่กว่า 3,500 ปี </a:t>
            </a:r>
          </a:p>
          <a:p>
            <a:pPr marR="450" algn="l" rtl="0"/>
            <a:r>
              <a:rPr lang="th-TH" sz="28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เล่มที่มีอายุน้อยที่สุด มีอายุถึง 1,800 ปี เป็นอย่างต่ำ และสำเนาต้นฉบับบางฉบับก็ยังอยู่จนถึงทุกวันนี้ สามารถพิสูจน์ได้ทางวิทยาศาสตร์</a:t>
            </a:r>
            <a:endParaRPr lang="en-US" sz="2800" b="1" i="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120BB4-7BE8-5F98-5B09-53F8AD591E1D}"/>
              </a:ext>
            </a:extLst>
          </p:cNvPr>
          <p:cNvSpPr txBox="1"/>
          <p:nvPr/>
        </p:nvSpPr>
        <p:spPr>
          <a:xfrm>
            <a:off x="5738327" y="210716"/>
            <a:ext cx="637280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พันธสัญญาเดิม</a:t>
            </a:r>
          </a:p>
          <a:p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หมวดประวัติศาสตร์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แรกของพันธสัญญาเดิม ปฐมกาล – เอส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เธ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อร์ 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เล่ม</a:t>
            </a:r>
            <a:endParaRPr lang="th-TH" i="0" dirty="0">
              <a:solidFill>
                <a:srgbClr val="0000CC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หมวดบทกลอน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ตั้งแต่พระคัมภีร์โยบ- ปัญญา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จาร</a:t>
            </a:r>
            <a:r>
              <a:rPr lang="th-TH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5 เล่ม </a:t>
            </a:r>
            <a:b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หมวดผู้เผยพระวจนะ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จากอิสยา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– มาลา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คี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รวม 17 เล่ม</a:t>
            </a:r>
            <a:b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พันธสัญญาใหม่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หมวดพระกิตติคุณของพระเยซูคริสต์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 เล่ม ตั้งแต่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มั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ทธิว – ยอห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เป็นเรื่องราวและราชกิจของพระเยซูคริสต์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หมวดประวัติศาสตร์ของคริสตจักร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 เล่ม คือ พระธรรมกิจการ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หมวดจดหมายฝากเปา</a:t>
            </a:r>
            <a:r>
              <a:rPr lang="th-TH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ประกอบด้วยหนังสือ 13 เล่ม : โรม, 1-2 โคริน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ธิ์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กาลาเทีย, เอ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เฟซัส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ฟิลิป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ปี, โค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สี, 1-2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เธ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สะโลนิกา, 1-2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ทิ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โม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ทิต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ัส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ฟิเล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โมน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หมวดจดหมายฝากทั่วไป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ประกอบด้วยหนังสือ 8 เล่ม :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ฮีบ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รู, ยากอบ,1-2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โตร,1-3 ยอห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ยูดา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หมวดอนาคต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 เล่ม คือ พระธรรมวิวรณ์</a:t>
            </a:r>
            <a:endParaRPr lang="th-TH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34ECE-5742-CE82-8489-7AACA2BBDA99}"/>
              </a:ext>
            </a:extLst>
          </p:cNvPr>
          <p:cNvSpPr/>
          <p:nvPr/>
        </p:nvSpPr>
        <p:spPr>
          <a:xfrm>
            <a:off x="5374433" y="3488536"/>
            <a:ext cx="6640286" cy="68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50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058663-BC6A-4DB8-3614-E733141657A2}"/>
              </a:ext>
            </a:extLst>
          </p:cNvPr>
          <p:cNvSpPr txBox="1"/>
          <p:nvPr/>
        </p:nvSpPr>
        <p:spPr>
          <a:xfrm>
            <a:off x="217446" y="124132"/>
            <a:ext cx="60975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กิจการของอัครทูต</a:t>
            </a:r>
            <a:r>
              <a:rPr lang="th-TH" sz="3600" b="0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r>
              <a:rPr lang="th-TH" sz="3600" b="0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0" i="0" u="none" strike="noStrike" dirty="0">
                <a:solidFill>
                  <a:srgbClr val="3366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 tooltip="ภาษาอังกฤษ"/>
              </a:rPr>
              <a:t>อังกฤษ</a:t>
            </a:r>
            <a:r>
              <a:rPr lang="th-TH" sz="3600" b="0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 </a:t>
            </a:r>
            <a:r>
              <a:rPr lang="en-US" sz="3600" b="0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Acts of the Apostles)</a:t>
            </a:r>
          </a:p>
          <a:p>
            <a:r>
              <a:rPr lang="th-TH" sz="3600" b="0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เชื่อได้ว่าผู้เขียนน่าจะเป็น หมอลูกา</a:t>
            </a:r>
            <a:endParaRPr lang="en-US" sz="3600" u="none" strike="noStrike" dirty="0">
              <a:solidFill>
                <a:srgbClr val="2021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B7AF1-0025-75CD-358A-2C08D9C01A88}"/>
              </a:ext>
            </a:extLst>
          </p:cNvPr>
          <p:cNvSpPr txBox="1"/>
          <p:nvPr/>
        </p:nvSpPr>
        <p:spPr>
          <a:xfrm>
            <a:off x="5075853" y="19340"/>
            <a:ext cx="68987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บุคล</a:t>
            </a:r>
            <a:r>
              <a:rPr lang="th-TH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ิคข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องเราแต่ละคนต่างกัน</a:t>
            </a:r>
          </a:p>
          <a:p>
            <a:pPr algn="ctr"/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จึงเหมาะกับการรับใช้ในมิติที่แตกต่างกัน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FE36E-F416-53C1-1DDD-4C8ADE4465A3}"/>
              </a:ext>
            </a:extLst>
          </p:cNvPr>
          <p:cNvSpPr txBox="1"/>
          <p:nvPr/>
        </p:nvSpPr>
        <p:spPr>
          <a:xfrm>
            <a:off x="1142983" y="2209600"/>
            <a:ext cx="6209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ลูกาเป็นชาวซีเรียเชื้อสายกรีก อาศัยอยู่ที่เมือง </a:t>
            </a:r>
            <a:r>
              <a:rPr lang="th-TH" sz="3600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อั</a:t>
            </a:r>
            <a:r>
              <a:rPr lang="th-TH" sz="3600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นท</a:t>
            </a:r>
            <a:r>
              <a:rPr lang="th-TH" sz="3600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ิโ</a:t>
            </a:r>
            <a:r>
              <a:rPr lang="th-TH" sz="3600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อก (ประเทศตุรกี) ท่านเป็นแพทย์และศัลยแพทย์ เสียชีวิตประมาณปี ค.ศ. 84 </a:t>
            </a:r>
            <a:endParaRPr lang="th-TH" sz="36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3E87B-40D8-A7D0-FEE3-1B3A4E8DF114}"/>
              </a:ext>
            </a:extLst>
          </p:cNvPr>
          <p:cNvSpPr txBox="1"/>
          <p:nvPr/>
        </p:nvSpPr>
        <p:spPr>
          <a:xfrm>
            <a:off x="217446" y="4284115"/>
            <a:ext cx="68603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ลูกาเขียนหนังสือ กิจการของอัครทูต ถึงท่าน </a:t>
            </a:r>
            <a:r>
              <a:rPr lang="th-TH" sz="3600" b="0" i="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เธ</a:t>
            </a:r>
            <a:r>
              <a:rPr lang="th-TH" sz="36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โอ</a:t>
            </a:r>
            <a:r>
              <a:rPr lang="th-TH" sz="3600" b="0" i="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ฟิลัส</a:t>
            </a:r>
            <a:r>
              <a:rPr lang="th-TH" sz="3600" b="0" i="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เล่าเรื่องการเติบโตและการประกาศข่าวประเสริฐ โดยเริ่มในกรุงเยรูซาเล็ม ในเมืองต่างๆ และสิ้นสุดที่กรุงโรม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20A320-29B4-863B-3DE2-8DEC39F8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78" y="1278294"/>
            <a:ext cx="5509758" cy="55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7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89963D-3D67-D82E-726E-330EB3A2F3B4}"/>
              </a:ext>
            </a:extLst>
          </p:cNvPr>
          <p:cNvSpPr txBox="1"/>
          <p:nvPr/>
        </p:nvSpPr>
        <p:spPr>
          <a:xfrm>
            <a:off x="212271" y="166826"/>
            <a:ext cx="6580415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2:41</a:t>
            </a:r>
            <a:r>
              <a:rPr lang="en-US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-42</a:t>
            </a:r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คน​ทั้ง​หลาย​ที่​รับ​คำ​ของ​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โตร​ก็​รับ​บัพติศมา ใน​วัน​นั้น​มี​คน​เข้า​เป็น​สาวก​ประมาณ</a:t>
            </a:r>
            <a:r>
              <a:rPr lang="th-TH" sz="5400" b="1" i="0" u="sng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5400" b="1" i="0" u="sng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สาม​พัน​คน</a:t>
            </a:r>
            <a:r>
              <a:rPr lang="th-TH" sz="5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th-TH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42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เขา​ทั้ง​หลาย​ได้​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ขะมักเขม้น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​ฟัง​คำ​สอน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​ของ​จำพวก​อัครทูต​และ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​ร่วม​สามัคคี​ธรรม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ทั้ง​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ขะมักเขม้น​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ใน​การ​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หัก​ขนม​ปัง​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การ​อธิษฐาน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B8C60-6A4C-4C9F-A010-3889DF0D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28" y="317241"/>
            <a:ext cx="5142200" cy="28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DDFEF-8BD0-56AF-4F71-9B6B06FE4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28" y="3502945"/>
            <a:ext cx="5142200" cy="2889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323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A18F1-8956-D500-AEFE-37260C82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6" y="2195808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C7E18-1B3A-CE78-0944-DAE8D4B0D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52" y="2195808"/>
            <a:ext cx="5715000" cy="381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B04926-D4F8-50B3-0017-A9AD734AFE5D}"/>
              </a:ext>
            </a:extLst>
          </p:cNvPr>
          <p:cNvSpPr txBox="1"/>
          <p:nvPr/>
        </p:nvSpPr>
        <p:spPr>
          <a:xfrm>
            <a:off x="307132" y="212852"/>
            <a:ext cx="115956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ในชั่วชีวิตนี้.....เราอยากจะเห็นคนมาเชื่อวางใจในองค์พระเยซูคร</a:t>
            </a:r>
            <a:r>
              <a:rPr lang="th-TH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5400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สต์... ได้รับความรอด... ไปสวรรค์... มากมายแค่ไหนดี</a:t>
            </a:r>
            <a:endParaRPr lang="th-TH" sz="54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462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59805-E506-2D1F-0E0F-1FCA901C7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3463" cy="35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74421-F1C0-1F50-59B0-E90B614A1A2E}"/>
              </a:ext>
            </a:extLst>
          </p:cNvPr>
          <p:cNvSpPr txBox="1"/>
          <p:nvPr/>
        </p:nvSpPr>
        <p:spPr>
          <a:xfrm>
            <a:off x="7124819" y="444350"/>
            <a:ext cx="47063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 err="1">
                <a:solidFill>
                  <a:srgbClr val="FF0000"/>
                </a:solidFill>
              </a:rPr>
              <a:t>Yeouido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err="1">
                <a:solidFill>
                  <a:srgbClr val="FF0000"/>
                </a:solidFill>
              </a:rPr>
              <a:t>Full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err="1">
                <a:solidFill>
                  <a:srgbClr val="FF0000"/>
                </a:solidFill>
              </a:rPr>
              <a:t>Gospel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err="1">
                <a:solidFill>
                  <a:srgbClr val="FF0000"/>
                </a:solidFill>
              </a:rPr>
              <a:t>Church</a:t>
            </a:r>
            <a:r>
              <a:rPr lang="th-TH" sz="3600" dirty="0"/>
              <a:t> </a:t>
            </a:r>
            <a:r>
              <a:rPr lang="en-US" sz="3600" b="0" i="0" dirty="0">
                <a:effectLst/>
              </a:rPr>
              <a:t>in Seoul, South Korea.</a:t>
            </a:r>
          </a:p>
          <a:p>
            <a:r>
              <a:rPr lang="en-US" sz="3600" dirty="0"/>
              <a:t>800,000 people.</a:t>
            </a:r>
            <a:endParaRPr lang="th-TH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12D62-7067-A0A9-4DC7-6578008A0303}"/>
              </a:ext>
            </a:extLst>
          </p:cNvPr>
          <p:cNvSpPr txBox="1"/>
          <p:nvPr/>
        </p:nvSpPr>
        <p:spPr>
          <a:xfrm>
            <a:off x="0" y="4583835"/>
            <a:ext cx="53464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3600" dirty="0">
                <a:solidFill>
                  <a:srgbClr val="FF0000"/>
                </a:solidFill>
              </a:rPr>
              <a:t>The </a:t>
            </a:r>
            <a:r>
              <a:rPr lang="th-TH" sz="3600" dirty="0" err="1">
                <a:solidFill>
                  <a:srgbClr val="FF0000"/>
                </a:solidFill>
              </a:rPr>
              <a:t>living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err="1">
                <a:solidFill>
                  <a:srgbClr val="FF0000"/>
                </a:solidFill>
              </a:rPr>
              <a:t>faith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th-TH" sz="3600" dirty="0" err="1">
                <a:solidFill>
                  <a:srgbClr val="FF0000"/>
                </a:solidFill>
              </a:rPr>
              <a:t>church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th-TH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N</a:t>
            </a:r>
            <a:r>
              <a:rPr lang="th-TH" sz="3600" dirty="0" err="1"/>
              <a:t>igeria</a:t>
            </a:r>
            <a:r>
              <a:rPr lang="en-US" sz="3600" dirty="0"/>
              <a:t>.</a:t>
            </a:r>
          </a:p>
          <a:p>
            <a:pPr algn="r"/>
            <a:r>
              <a:rPr lang="en-US" sz="3600" dirty="0"/>
              <a:t>250,000 people.</a:t>
            </a:r>
            <a:endParaRPr lang="th-TH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F9752-A4DD-BA66-A242-E2106747B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26" y="3510000"/>
            <a:ext cx="6675074" cy="33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202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FCF34-E9CD-8C28-B41B-17ACD5A8E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74329" cy="3420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F5435C-E7E2-6B91-8B44-B90478DF0A6D}"/>
              </a:ext>
            </a:extLst>
          </p:cNvPr>
          <p:cNvSpPr txBox="1"/>
          <p:nvPr/>
        </p:nvSpPr>
        <p:spPr>
          <a:xfrm>
            <a:off x="7081935" y="658242"/>
            <a:ext cx="4702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EA4335"/>
                </a:solidFill>
                <a:effectLst/>
              </a:rPr>
              <a:t>Calvary Temple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 in Hyderabad, </a:t>
            </a:r>
            <a:r>
              <a:rPr lang="en-US" sz="3600" b="0" i="0" dirty="0">
                <a:solidFill>
                  <a:srgbClr val="EA4335"/>
                </a:solidFill>
                <a:effectLst/>
              </a:rPr>
              <a:t>India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.</a:t>
            </a:r>
          </a:p>
          <a:p>
            <a:r>
              <a:rPr lang="en-US" sz="3600" dirty="0"/>
              <a:t>225,000 people.</a:t>
            </a:r>
            <a:endParaRPr lang="th-TH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C1050-A432-1722-A0A9-BDE0E845CBB8}"/>
              </a:ext>
            </a:extLst>
          </p:cNvPr>
          <p:cNvSpPr txBox="1"/>
          <p:nvPr/>
        </p:nvSpPr>
        <p:spPr>
          <a:xfrm>
            <a:off x="308862" y="4276895"/>
            <a:ext cx="46863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0" i="0" dirty="0">
                <a:solidFill>
                  <a:srgbClr val="EA4335"/>
                </a:solidFill>
                <a:effectLst/>
              </a:rPr>
              <a:t>Bethany Church of God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 , Surabaya, East Java, </a:t>
            </a:r>
            <a:r>
              <a:rPr lang="en-US" sz="3600" b="0" i="0" dirty="0">
                <a:solidFill>
                  <a:srgbClr val="EA4335"/>
                </a:solidFill>
                <a:effectLst/>
              </a:rPr>
              <a:t>Indonesia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. </a:t>
            </a:r>
          </a:p>
          <a:p>
            <a:pPr algn="r"/>
            <a:r>
              <a:rPr lang="en-US" sz="3600" dirty="0"/>
              <a:t>140,000 people.</a:t>
            </a:r>
            <a:endParaRPr lang="th-TH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DA609-BDA8-5764-B85D-B33181E29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22" y="3429000"/>
            <a:ext cx="7056878" cy="34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827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3950A-93AE-0298-64DE-B9C4F57A1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257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ADF78-6E80-D99C-F74A-CDB1AD9D7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44" y="3403508"/>
            <a:ext cx="6173755" cy="345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7255B-A1FF-1B5C-84B1-77F9DDBC8513}"/>
              </a:ext>
            </a:extLst>
          </p:cNvPr>
          <p:cNvSpPr txBox="1"/>
          <p:nvPr/>
        </p:nvSpPr>
        <p:spPr>
          <a:xfrm>
            <a:off x="6958304" y="356357"/>
            <a:ext cx="5012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EA4335"/>
                </a:solidFill>
                <a:effectLst/>
              </a:rPr>
              <a:t>Lakewood Church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 in Houston, Texas. USA.</a:t>
            </a:r>
          </a:p>
          <a:p>
            <a:r>
              <a:rPr lang="en-US" sz="3600" dirty="0"/>
              <a:t>53,000 people</a:t>
            </a:r>
            <a:r>
              <a:rPr lang="th-TH" sz="3600" dirty="0"/>
              <a:t>/</a:t>
            </a:r>
            <a:r>
              <a:rPr lang="en-US" sz="3600" dirty="0"/>
              <a:t>week.</a:t>
            </a:r>
            <a:endParaRPr lang="th-TH" sz="3600" dirty="0"/>
          </a:p>
          <a:p>
            <a:endParaRPr lang="th-TH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7FBE6-9DF2-2018-D028-D7B522175914}"/>
              </a:ext>
            </a:extLst>
          </p:cNvPr>
          <p:cNvSpPr txBox="1"/>
          <p:nvPr/>
        </p:nvSpPr>
        <p:spPr>
          <a:xfrm>
            <a:off x="377510" y="4332038"/>
            <a:ext cx="52581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EA4335"/>
                </a:solidFill>
                <a:effectLst/>
              </a:rPr>
              <a:t>Dunamis International Gospel Centre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 (DIGC), in Abuja, Nigeria.</a:t>
            </a:r>
          </a:p>
          <a:p>
            <a:r>
              <a:rPr lang="en-US" sz="3600" dirty="0"/>
              <a:t>100,000 people</a:t>
            </a:r>
            <a:r>
              <a:rPr lang="th-TH" sz="3600" dirty="0"/>
              <a:t>/</a:t>
            </a:r>
            <a:r>
              <a:rPr lang="en-US" sz="3600" dirty="0"/>
              <a:t>week.</a:t>
            </a:r>
            <a:endParaRPr lang="th-TH" sz="3600" dirty="0"/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18320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mage (1256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3975" y="0"/>
            <a:ext cx="8057731" cy="686738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156374" y="5695765"/>
            <a:ext cx="172996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800" b="1" spc="50" dirty="0">
                <a:ln w="11430"/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ความรัก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4E5C2-5CAA-60CF-7DEE-8B45C8A69ED9}"/>
              </a:ext>
            </a:extLst>
          </p:cNvPr>
          <p:cNvSpPr txBox="1"/>
          <p:nvPr/>
        </p:nvSpPr>
        <p:spPr>
          <a:xfrm>
            <a:off x="0" y="4018382"/>
            <a:ext cx="209397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3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​ความ​เชื่อ ความ​หวัง​ใจ และ​ความ​รัก แต่​ความ​รัก​ใหญ่​ที่สุด​</a:t>
            </a:r>
            <a:endParaRPr lang="th-TH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b="1" i="0" u="none" strike="noStrike" baseline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BCA49-0785-DF18-16C9-12403E4F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00" y="3429000"/>
            <a:ext cx="6879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4BE214-B53D-3E5B-005E-F692545E1CFB}"/>
              </a:ext>
            </a:extLst>
          </p:cNvPr>
          <p:cNvSpPr txBox="1"/>
          <p:nvPr/>
        </p:nvSpPr>
        <p:spPr>
          <a:xfrm>
            <a:off x="7116924" y="84930"/>
            <a:ext cx="49942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4D5156"/>
                </a:solidFill>
                <a:effectLst/>
              </a:rPr>
              <a:t>The </a:t>
            </a:r>
            <a:r>
              <a:rPr lang="en-US" sz="3600" b="0" i="0" dirty="0">
                <a:solidFill>
                  <a:srgbClr val="EA4335"/>
                </a:solidFill>
                <a:effectLst/>
              </a:rPr>
              <a:t>God is Love Pentecostal Church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 (IPDA) is a Pentecostal Christian denomination in </a:t>
            </a:r>
            <a:r>
              <a:rPr lang="en-US" sz="3600" b="0" i="0" dirty="0">
                <a:solidFill>
                  <a:srgbClr val="EA4335"/>
                </a:solidFill>
                <a:effectLst/>
              </a:rPr>
              <a:t>Brazil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.</a:t>
            </a:r>
          </a:p>
          <a:p>
            <a:r>
              <a:rPr lang="en-US" sz="3600" dirty="0"/>
              <a:t>60,000 people</a:t>
            </a:r>
            <a:r>
              <a:rPr lang="th-TH" sz="3600" dirty="0"/>
              <a:t>/</a:t>
            </a:r>
            <a:r>
              <a:rPr lang="en-US" sz="3600" dirty="0"/>
              <a:t>week.</a:t>
            </a:r>
            <a:endParaRPr lang="th-TH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02BDD4-EF33-4CC1-DF1D-E97CD21A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288" cy="341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E1F9FD-3611-E16B-2AED-F8478AF3E3F3}"/>
              </a:ext>
            </a:extLst>
          </p:cNvPr>
          <p:cNvSpPr txBox="1"/>
          <p:nvPr/>
        </p:nvSpPr>
        <p:spPr>
          <a:xfrm>
            <a:off x="121298" y="4260379"/>
            <a:ext cx="49172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0" i="0" dirty="0">
                <a:solidFill>
                  <a:srgbClr val="EA4335"/>
                </a:solidFill>
                <a:effectLst/>
              </a:rPr>
              <a:t>Christ's Commission Fellowship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 (CCF) in the</a:t>
            </a:r>
            <a:r>
              <a:rPr lang="th-TH" sz="3600" b="0" i="0" dirty="0">
                <a:solidFill>
                  <a:srgbClr val="4D5156"/>
                </a:solidFill>
                <a:effectLst/>
              </a:rPr>
              <a:t> </a:t>
            </a:r>
            <a:r>
              <a:rPr lang="th-TH" altLang="th-TH" sz="3600" dirty="0" err="1">
                <a:solidFill>
                  <a:srgbClr val="202124"/>
                </a:solidFill>
              </a:rPr>
              <a:t>Malila</a:t>
            </a:r>
            <a:r>
              <a:rPr lang="th-TH" altLang="th-TH" sz="3600" dirty="0">
                <a:solidFill>
                  <a:srgbClr val="202124"/>
                </a:solidFill>
              </a:rPr>
              <a:t> </a:t>
            </a:r>
            <a:r>
              <a:rPr lang="th-TH" altLang="th-TH" sz="3600" dirty="0" err="1">
                <a:solidFill>
                  <a:srgbClr val="202124"/>
                </a:solidFill>
              </a:rPr>
              <a:t>City</a:t>
            </a:r>
            <a:r>
              <a:rPr lang="en-US" altLang="th-TH" sz="3600" dirty="0">
                <a:solidFill>
                  <a:srgbClr val="202124"/>
                </a:solidFill>
              </a:rPr>
              <a:t>, </a:t>
            </a:r>
            <a:r>
              <a:rPr lang="th-TH" altLang="th-TH" sz="3600" dirty="0"/>
              <a:t> </a:t>
            </a:r>
          </a:p>
          <a:p>
            <a:pPr algn="r"/>
            <a:r>
              <a:rPr lang="en-US" sz="3600" b="0" i="0" dirty="0">
                <a:solidFill>
                  <a:srgbClr val="4D5156"/>
                </a:solidFill>
                <a:effectLst/>
              </a:rPr>
              <a:t>  </a:t>
            </a:r>
            <a:r>
              <a:rPr lang="en-US" sz="3600" b="0" i="0" dirty="0">
                <a:solidFill>
                  <a:srgbClr val="EA4335"/>
                </a:solidFill>
                <a:effectLst/>
              </a:rPr>
              <a:t>Philippines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.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28399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D2FEA-49D7-D6D4-E00A-F22C6432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4073" cy="353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0D558-7AD6-D7FC-3349-E5164FB79B3F}"/>
              </a:ext>
            </a:extLst>
          </p:cNvPr>
          <p:cNvSpPr txBox="1"/>
          <p:nvPr/>
        </p:nvSpPr>
        <p:spPr>
          <a:xfrm>
            <a:off x="7200901" y="628624"/>
            <a:ext cx="4854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0" i="0" dirty="0">
                <a:solidFill>
                  <a:srgbClr val="EA4335"/>
                </a:solidFill>
                <a:effectLst/>
              </a:rPr>
              <a:t>Igreja Evangelica Assembleia de Deus</a:t>
            </a:r>
            <a:r>
              <a:rPr lang="pt-BR" sz="3600" b="0" i="0" dirty="0">
                <a:solidFill>
                  <a:srgbClr val="4D5156"/>
                </a:solidFill>
                <a:effectLst/>
              </a:rPr>
              <a:t> do </a:t>
            </a:r>
            <a:r>
              <a:rPr lang="pt-BR" sz="3600" b="0" i="0" dirty="0">
                <a:solidFill>
                  <a:srgbClr val="EA4335"/>
                </a:solidFill>
                <a:effectLst/>
              </a:rPr>
              <a:t>Brasil</a:t>
            </a:r>
            <a:r>
              <a:rPr lang="pt-BR" sz="3600" b="0" i="0" dirty="0">
                <a:solidFill>
                  <a:srgbClr val="4D5156"/>
                </a:solidFill>
                <a:effectLst/>
              </a:rPr>
              <a:t>., Recife, </a:t>
            </a:r>
            <a:r>
              <a:rPr lang="pt-BR" sz="3600" b="0" i="0" dirty="0">
                <a:solidFill>
                  <a:srgbClr val="EA4335"/>
                </a:solidFill>
                <a:effectLst/>
              </a:rPr>
              <a:t>Brazil</a:t>
            </a:r>
            <a:r>
              <a:rPr lang="pt-BR" sz="3600" b="0" i="0" dirty="0">
                <a:solidFill>
                  <a:srgbClr val="4D5156"/>
                </a:solidFill>
                <a:effectLst/>
              </a:rPr>
              <a:t>.</a:t>
            </a:r>
            <a:endParaRPr lang="th-TH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36511-E418-B3B8-B60A-00F174D7BBF5}"/>
              </a:ext>
            </a:extLst>
          </p:cNvPr>
          <p:cNvSpPr txBox="1"/>
          <p:nvPr/>
        </p:nvSpPr>
        <p:spPr>
          <a:xfrm>
            <a:off x="461865" y="4490657"/>
            <a:ext cx="4940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0" i="0" dirty="0">
                <a:solidFill>
                  <a:srgbClr val="EA4335"/>
                </a:solidFill>
                <a:effectLst/>
              </a:rPr>
              <a:t>Deeper Life Bible Church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, Lagos State, </a:t>
            </a:r>
            <a:r>
              <a:rPr lang="en-US" sz="3600" b="0" i="0" dirty="0">
                <a:solidFill>
                  <a:srgbClr val="EA4335"/>
                </a:solidFill>
                <a:effectLst/>
              </a:rPr>
              <a:t>Nigeria</a:t>
            </a:r>
            <a:r>
              <a:rPr lang="en-US" sz="3600" b="0" i="0" dirty="0">
                <a:solidFill>
                  <a:srgbClr val="4D5156"/>
                </a:solidFill>
                <a:effectLst/>
              </a:rPr>
              <a:t>.</a:t>
            </a:r>
            <a:endParaRPr lang="th-TH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FCBDB-D0CC-2782-BDEB-929287108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49" y="3539188"/>
            <a:ext cx="6653351" cy="331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053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A18F1-8956-D500-AEFE-37260C82E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6" y="2195808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C7E18-1B3A-CE78-0944-DAE8D4B0D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52" y="2195808"/>
            <a:ext cx="5715000" cy="381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B04926-D4F8-50B3-0017-A9AD734AFE5D}"/>
              </a:ext>
            </a:extLst>
          </p:cNvPr>
          <p:cNvSpPr txBox="1"/>
          <p:nvPr/>
        </p:nvSpPr>
        <p:spPr>
          <a:xfrm>
            <a:off x="307132" y="212852"/>
            <a:ext cx="115956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ในชั่วชีวิตนี้.....เราอยากจะเห็นคนมาเชื่อวางใจในองค์พระเยซูคร</a:t>
            </a:r>
            <a:r>
              <a:rPr lang="th-TH" sz="5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5400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สต์... ได้รับความรอด... ไปสวรรค์... มากมายแค่ไหนดี</a:t>
            </a:r>
            <a:endParaRPr lang="th-TH" sz="54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392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45CFF-5E74-EBBC-2DA8-E6E2DEA84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40" y="5164959"/>
            <a:ext cx="1197166" cy="169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BF258-07D2-0831-B5C9-C36686A8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" y="5146371"/>
            <a:ext cx="3216731" cy="16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B1ADA-27D8-EF09-658D-2BE64F90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50" y="1698539"/>
            <a:ext cx="3216731" cy="16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5D116-2F07-EC4F-AEF2-ADBAD19B3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40" y="3421765"/>
            <a:ext cx="3217917" cy="16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34ADA-1F4E-76B5-20C5-93AE82A4D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7" y="1698539"/>
            <a:ext cx="3216731" cy="169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739CD-D12E-4DCC-233F-8012CF2E4E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" y="3421765"/>
            <a:ext cx="3222861" cy="169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A618DF-CC79-6C6B-0A70-FFA9DF8AD5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7" y="5146371"/>
            <a:ext cx="1692000" cy="169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290A44-76E8-C379-CDDC-3E3863CE6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85" y="3388871"/>
            <a:ext cx="3379348" cy="3367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FBBBE7-F15E-1C81-A21F-47A8A29A7D0F}"/>
              </a:ext>
            </a:extLst>
          </p:cNvPr>
          <p:cNvCxnSpPr/>
          <p:nvPr/>
        </p:nvCxnSpPr>
        <p:spPr>
          <a:xfrm>
            <a:off x="7847045" y="146825"/>
            <a:ext cx="0" cy="633795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3DDD351-A67B-280F-CA25-33B193CDD1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23" y="146825"/>
            <a:ext cx="3379349" cy="2700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6B695F-AD4B-7FF5-AABC-CBC988BAD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" y="19629"/>
            <a:ext cx="1656000" cy="165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5941E4-A2F0-C7D1-DE43-E35E164719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2248"/>
          <a:stretch/>
        </p:blipFill>
        <p:spPr>
          <a:xfrm>
            <a:off x="3461557" y="31750"/>
            <a:ext cx="3216731" cy="1634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8585A3-07C6-38AF-D1D5-63EFCD1108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97" y="27993"/>
            <a:ext cx="1656000" cy="165600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E781C88-9238-3455-C4CD-5B8FBF6703F5}"/>
              </a:ext>
            </a:extLst>
          </p:cNvPr>
          <p:cNvSpPr/>
          <p:nvPr/>
        </p:nvSpPr>
        <p:spPr>
          <a:xfrm>
            <a:off x="6685956" y="2886394"/>
            <a:ext cx="3633698" cy="1498994"/>
          </a:xfrm>
          <a:custGeom>
            <a:avLst/>
            <a:gdLst>
              <a:gd name="connsiteX0" fmla="*/ 2369975 w 2369975"/>
              <a:gd name="connsiteY0" fmla="*/ 1455575 h 1455575"/>
              <a:gd name="connsiteX1" fmla="*/ 1922106 w 2369975"/>
              <a:gd name="connsiteY1" fmla="*/ 419877 h 1455575"/>
              <a:gd name="connsiteX2" fmla="*/ 998375 w 2369975"/>
              <a:gd name="connsiteY2" fmla="*/ 102636 h 1455575"/>
              <a:gd name="connsiteX3" fmla="*/ 0 w 2369975"/>
              <a:gd name="connsiteY3" fmla="*/ 0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9975" h="1455575">
                <a:moveTo>
                  <a:pt x="2369975" y="1455575"/>
                </a:moveTo>
                <a:cubicBezTo>
                  <a:pt x="2260340" y="1050471"/>
                  <a:pt x="2150706" y="645367"/>
                  <a:pt x="1922106" y="419877"/>
                </a:cubicBezTo>
                <a:cubicBezTo>
                  <a:pt x="1693506" y="194387"/>
                  <a:pt x="1318726" y="172615"/>
                  <a:pt x="998375" y="102636"/>
                </a:cubicBezTo>
                <a:cubicBezTo>
                  <a:pt x="678024" y="32657"/>
                  <a:pt x="339012" y="16328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C98199-4B69-147F-011B-40270E240CE9}"/>
              </a:ext>
            </a:extLst>
          </p:cNvPr>
          <p:cNvCxnSpPr>
            <a:cxnSpLocks/>
          </p:cNvCxnSpPr>
          <p:nvPr/>
        </p:nvCxnSpPr>
        <p:spPr>
          <a:xfrm flipV="1">
            <a:off x="10412963" y="2847086"/>
            <a:ext cx="0" cy="1538302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5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087E0-D2B2-0C60-88F1-4AE1A122E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05" r="77883" b="8299"/>
          <a:stretch/>
        </p:blipFill>
        <p:spPr>
          <a:xfrm>
            <a:off x="189099" y="69813"/>
            <a:ext cx="4425346" cy="5604419"/>
          </a:xfrm>
          <a:prstGeom prst="rect">
            <a:avLst/>
          </a:prstGeom>
        </p:spPr>
      </p:pic>
      <p:sp>
        <p:nvSpPr>
          <p:cNvPr id="6" name="สี่เหลี่ยมผืนผ้า 12">
            <a:extLst>
              <a:ext uri="{FF2B5EF4-FFF2-40B4-BE49-F238E27FC236}">
                <a16:creationId xmlns:a16="http://schemas.microsoft.com/office/drawing/2014/main" id="{6EF25ACA-9F0E-7AAB-BFEF-3CAD0DECF060}"/>
              </a:ext>
            </a:extLst>
          </p:cNvPr>
          <p:cNvSpPr/>
          <p:nvPr/>
        </p:nvSpPr>
        <p:spPr>
          <a:xfrm>
            <a:off x="1623525" y="5775648"/>
            <a:ext cx="996842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กิจการของอัครทูต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th-TH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กิจการของพระวิญญาณบริสุทธิ์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E76CB-5FEF-5709-F5F9-544D56F6D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61" t="16191" r="25689" b="19864"/>
          <a:stretch/>
        </p:blipFill>
        <p:spPr>
          <a:xfrm>
            <a:off x="4889835" y="69813"/>
            <a:ext cx="6540760" cy="57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73432713-39-o.jpg">
            <a:extLst>
              <a:ext uri="{FF2B5EF4-FFF2-40B4-BE49-F238E27FC236}">
                <a16:creationId xmlns:a16="http://schemas.microsoft.com/office/drawing/2014/main" id="{C5CCA91A-AEC8-AE19-135C-F5B54AAA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12192000" cy="68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6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0A875-FC2B-BC01-7C81-864964F29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2">
            <a:extLst>
              <a:ext uri="{FF2B5EF4-FFF2-40B4-BE49-F238E27FC236}">
                <a16:creationId xmlns:a16="http://schemas.microsoft.com/office/drawing/2014/main" id="{C9FD7C20-60FE-A045-5CE5-5546931C788C}"/>
              </a:ext>
            </a:extLst>
          </p:cNvPr>
          <p:cNvSpPr/>
          <p:nvPr/>
        </p:nvSpPr>
        <p:spPr>
          <a:xfrm>
            <a:off x="1024812" y="827048"/>
            <a:ext cx="10142375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ลักษณะของคริสตจักร (คน)      ที่เดินตามแนวทาง </a:t>
            </a:r>
          </a:p>
          <a:p>
            <a:pPr algn="ctr"/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กิจการของอัครทูต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กิจการของพระวิญญาณบริสุทธิ์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5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7BAF39-A51F-B0EF-8075-CFD5B6AF76E1}"/>
              </a:ext>
            </a:extLst>
          </p:cNvPr>
          <p:cNvSpPr txBox="1"/>
          <p:nvPr/>
        </p:nvSpPr>
        <p:spPr>
          <a:xfrm>
            <a:off x="454868" y="335845"/>
            <a:ext cx="6337818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อยู่​เหนือ</a:t>
            </a:r>
          </a:p>
          <a:p>
            <a:pPr algn="ctr"/>
            <a:r>
              <a:rPr lang="th-TH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</a:t>
            </a:r>
            <a:r>
              <a:rPr lang="th-TH" sz="9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 </a:t>
            </a:r>
            <a:r>
              <a:rPr lang="th-TH" sz="9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(จุ่ม)</a:t>
            </a:r>
          </a:p>
          <a:p>
            <a:pPr algn="ctr"/>
            <a:r>
              <a:rPr lang="th-TH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อยู่เติม </a:t>
            </a:r>
            <a:r>
              <a:rPr lang="th-TH" sz="96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(ประกอบ)</a:t>
            </a:r>
          </a:p>
          <a:p>
            <a:pPr algn="ctr"/>
            <a:r>
              <a:rPr lang="th-TH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</a:t>
            </a:r>
            <a:r>
              <a:rPr lang="th-TH" sz="9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​ด้วย</a:t>
            </a:r>
            <a:r>
              <a:rPr lang="th-TH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F651B-7D7D-ACF7-B837-B4B6E71823B2}"/>
              </a:ext>
            </a:extLst>
          </p:cNvPr>
          <p:cNvSpPr txBox="1"/>
          <p:nvPr/>
        </p:nvSpPr>
        <p:spPr>
          <a:xfrm>
            <a:off x="7392177" y="335845"/>
            <a:ext cx="3347357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จะสอน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จะเตือน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จะห้าม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จะช่วย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จะเห็น</a:t>
            </a:r>
            <a:endParaRPr lang="th-TH" sz="4800" dirty="0">
              <a:solidFill>
                <a:srgbClr val="0000CC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จะให้</a:t>
            </a:r>
            <a:endParaRPr lang="th-TH" sz="4800" dirty="0">
              <a:solidFill>
                <a:srgbClr val="0000CC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จะชุบจากตาย</a:t>
            </a:r>
            <a:endParaRPr lang="th-TH" sz="4800" dirty="0">
              <a:solidFill>
                <a:srgbClr val="0000CC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จะสำเร็จ</a:t>
            </a:r>
            <a:endParaRPr lang="th-TH" sz="4800" dirty="0">
              <a:solidFill>
                <a:srgbClr val="0000CC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th-TH" sz="1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07910" y="51558"/>
            <a:ext cx="11765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มธ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12:31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......ความ​ผิด​บาป​และ​คำ​หมิ่น​ประมาท​ทุก​อย่าง​จะ​โปรด​ยก​ให้​มนุษย์​ได้ เว้น​แต่​คำ​หมิ่น​ประมาท​พระ​วิญญาณ​บริสุทธิ์​จะ​ทรง​โปรด​ยก​ให้​มนุษย์​ไม่ได้​ </a:t>
            </a:r>
            <a:r>
              <a:rPr lang="en-US" sz="40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ผู้ใด​จะ​กล่าว​ร้าย​บุตร​มนุษย์ จะ​โปรด​ยก​ให้​ผู้​นั้น​ได้ แต่​ผู้ใด​จะ​กล่าว​ร้าย​พระ​วิญญาณ​บริสุทธิ์ จะ​ทรง​โปรด​ยก​ให้​ผู้​นั้น​ไม่ได้ ทั้ง​ยุค​นี้​ยุค​หน้า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167" y="2565159"/>
            <a:ext cx="5245352" cy="3928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C5539-8D7E-D781-ADC9-17D09CCD7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3334" r="1609" b="23401"/>
          <a:stretch/>
        </p:blipFill>
        <p:spPr>
          <a:xfrm>
            <a:off x="279418" y="2565159"/>
            <a:ext cx="5973695" cy="3928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878AE-D80A-ABB4-CF29-1B7A06D4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" y="357674"/>
            <a:ext cx="11445357" cy="5976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FDEFA-3848-59A2-C834-7050A121016C}"/>
              </a:ext>
            </a:extLst>
          </p:cNvPr>
          <p:cNvSpPr txBox="1"/>
          <p:nvPr/>
        </p:nvSpPr>
        <p:spPr>
          <a:xfrm>
            <a:off x="230933" y="6334362"/>
            <a:ext cx="11730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ctr" rtl="0"/>
            <a:r>
              <a:rPr lang="th-TH" sz="2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10:17 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ฉะนั้น​ความ​เชื่อ​เกิดขึ้น​ได้​ก็​เพราะ​การ​ได้​ยิน......</a:t>
            </a:r>
            <a:endParaRPr lang="th-TH" sz="2000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840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อยู่​เหนือ </a:t>
            </a:r>
            <a:endParaRPr lang="en-US" sz="13800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​ฤทธิ์​เดช</a:t>
            </a:r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924001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ED3D23-2691-0A6D-4B2C-D75EA46075A8}"/>
              </a:ext>
            </a:extLst>
          </p:cNvPr>
          <p:cNvSpPr txBox="1"/>
          <p:nvPr/>
        </p:nvSpPr>
        <p:spPr>
          <a:xfrm>
            <a:off x="165619" y="314437"/>
            <a:ext cx="7149582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4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1:8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แต่​ท่าน​ทั้ง​หลาย​จะ​ได้รับ​พระ​ราชทาน</a:t>
            </a:r>
            <a:r>
              <a:rPr lang="th-TH" sz="6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​ฤทธิ์​เดช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</a:t>
            </a:r>
            <a:r>
              <a:rPr lang="th-TH" sz="6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พระ​วิญญาณ​บริสุทธิ์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​จะ​เสด็จ​มา</a:t>
            </a:r>
            <a:r>
              <a:rPr lang="th-TH" sz="6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​เหนือ​ท่าน 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และ​ท่าน​ทั้ง​หลาย​จะ​เป็น​พยาน​ฝ่าย​เรา​ใน​กรุง​เยรูซาเล็ม ทั่ว​แคว้น​</a:t>
            </a:r>
            <a:r>
              <a:rPr lang="th-TH" sz="60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ยูเ</a:t>
            </a:r>
            <a:r>
              <a:rPr lang="th-TH" sz="6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ดีย แคว้น​สะมาเรีย และ​จนถึง​ที่สุด​ปลาย​แผ่นดิน​โลก”</a:t>
            </a:r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954C8-2B51-55A1-E144-940E55C9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97" y="314437"/>
            <a:ext cx="4627984" cy="260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A623A-5E94-DB14-431C-A7992FFE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9" b="35131"/>
          <a:stretch/>
        </p:blipFill>
        <p:spPr>
          <a:xfrm>
            <a:off x="7398397" y="3412901"/>
            <a:ext cx="4627984" cy="3130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8919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ขึ้น 1"/>
          <p:cNvSpPr/>
          <p:nvPr/>
        </p:nvSpPr>
        <p:spPr>
          <a:xfrm>
            <a:off x="5791200" y="2438400"/>
            <a:ext cx="304800" cy="3429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822954" y="5943601"/>
            <a:ext cx="241604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รู้จักมากขึ้น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90801" y="297180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กระหายหิวขึ้น</a:t>
            </a:r>
            <a:endParaRPr lang="en-US" sz="32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91401" y="4191001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เปลี่ยนมากขึ้น</a:t>
            </a:r>
            <a:endParaRPr lang="en-US" sz="3200" b="1" dirty="0"/>
          </a:p>
        </p:txBody>
      </p:sp>
      <p:pic>
        <p:nvPicPr>
          <p:cNvPr id="6" name="รูปภาพ 5" descr="Cli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97" y="0"/>
            <a:ext cx="3535227" cy="2377440"/>
          </a:xfrm>
          <a:prstGeom prst="rect">
            <a:avLst/>
          </a:prstGeom>
        </p:spPr>
      </p:pic>
      <p:pic>
        <p:nvPicPr>
          <p:cNvPr id="7" name="รูปภาพ 6" descr="trm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976" y="0"/>
            <a:ext cx="3169920" cy="2377440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3657600" y="3733801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ความเชื่อ</a:t>
            </a:r>
            <a:endParaRPr lang="en-US" sz="3200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981200" y="4495801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ความรัก</a:t>
            </a:r>
            <a:endParaRPr lang="en-US" sz="3200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953000" y="266700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เกิดผลมาก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543800" y="4953001"/>
            <a:ext cx="46482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en-US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Isaiah 44</a:t>
            </a:r>
            <a:r>
              <a:rPr lang="th-TH" b="1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เพราะ​เรา​จะ​เท​น้ำ​ลง​บน​แผ่นดิน​ที่​กระหายและ​ลำ​ธาร​ลง​บน​ดิน​แห้ง</a:t>
            </a:r>
          </a:p>
          <a:p>
            <a:pPr algn="thaiDist"/>
            <a:r>
              <a: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เรา​จะ​เท​วิญญาณ​ของ​เรา​เหนือ​เชื้อ​สาย​ของ​เจ้าและ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​พร​ของ​เรา</a:t>
            </a:r>
            <a:r>
              <a: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​เหนือ</a:t>
            </a:r>
            <a:r>
              <a:rPr lang="th-TH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​ลูกหลาน</a:t>
            </a:r>
            <a:r>
              <a:rPr lang="th-TH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​ของ​เจ้า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581400" y="4953001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สติปัญญา</a:t>
            </a:r>
            <a:endParaRPr lang="en-US" sz="3200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524000" y="3657601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ถ่อมใจ</a:t>
            </a:r>
            <a:endParaRPr lang="en-US" sz="32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629400" y="3429001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สามัคคีธรรมร่วมมือร่วมกัน</a:t>
            </a:r>
            <a:endParaRPr lang="en-US" sz="32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819401" y="5791201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น้ำหนึ่งใจเดียว</a:t>
            </a:r>
            <a:endParaRPr lang="en-US" sz="3200" b="1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828801" y="5562601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ยอม</a:t>
            </a:r>
            <a:endParaRPr lang="en-US" sz="3200" b="1" dirty="0"/>
          </a:p>
        </p:txBody>
      </p:sp>
      <p:sp>
        <p:nvSpPr>
          <p:cNvPr id="18" name="ลูกศรขึ้น 17"/>
          <p:cNvSpPr/>
          <p:nvPr/>
        </p:nvSpPr>
        <p:spPr>
          <a:xfrm>
            <a:off x="6324600" y="4114800"/>
            <a:ext cx="228600" cy="17526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ึ้น 18"/>
          <p:cNvSpPr/>
          <p:nvPr/>
        </p:nvSpPr>
        <p:spPr>
          <a:xfrm>
            <a:off x="5257800" y="4724400"/>
            <a:ext cx="2286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ึ้น 19"/>
          <p:cNvSpPr/>
          <p:nvPr/>
        </p:nvSpPr>
        <p:spPr>
          <a:xfrm>
            <a:off x="4876800" y="4343400"/>
            <a:ext cx="228600" cy="1524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ขึ้น 20"/>
          <p:cNvSpPr/>
          <p:nvPr/>
        </p:nvSpPr>
        <p:spPr>
          <a:xfrm>
            <a:off x="6781800" y="4648200"/>
            <a:ext cx="228600" cy="12192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888817-A816-E276-4CA5-16FD4CCA6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1"/>
            <a:ext cx="4219390" cy="2396911"/>
          </a:xfrm>
          <a:prstGeom prst="rect">
            <a:avLst/>
          </a:prstGeom>
        </p:spPr>
      </p:pic>
      <p:pic>
        <p:nvPicPr>
          <p:cNvPr id="8" name="รูปภาพ 7" descr="Slide226.JPG"/>
          <p:cNvPicPr>
            <a:picLocks noChangeAspect="1"/>
          </p:cNvPicPr>
          <p:nvPr/>
        </p:nvPicPr>
        <p:blipFill rotWithShape="1">
          <a:blip r:embed="rId5"/>
          <a:srcRect l="18741" r="6244"/>
          <a:stretch/>
        </p:blipFill>
        <p:spPr>
          <a:xfrm>
            <a:off x="3862873" y="0"/>
            <a:ext cx="2415074" cy="23774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B194C3D-919F-21D9-BD88-94A8011D836D}"/>
              </a:ext>
            </a:extLst>
          </p:cNvPr>
          <p:cNvSpPr txBox="1"/>
          <p:nvPr/>
        </p:nvSpPr>
        <p:spPr>
          <a:xfrm>
            <a:off x="14436" y="2405390"/>
            <a:ext cx="6158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​ฤทธิ์​เดช 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71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</a:t>
            </a:r>
            <a:r>
              <a:rPr lang="th-TH" sz="13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 (จุ่ม) </a:t>
            </a:r>
            <a:endParaRPr lang="en-US" sz="13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ชำระและเผา</a:t>
            </a:r>
            <a:r>
              <a:rPr lang="en-US" sz="13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3800" dirty="0"/>
          </a:p>
        </p:txBody>
      </p:sp>
    </p:spTree>
    <p:extLst>
      <p:ext uri="{BB962C8B-B14F-4D97-AF65-F5344CB8AC3E}">
        <p14:creationId xmlns:p14="http://schemas.microsoft.com/office/powerpoint/2010/main" val="1240492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588F6D-33F4-ED44-65B6-501CD2B449D6}"/>
              </a:ext>
            </a:extLst>
          </p:cNvPr>
          <p:cNvSpPr txBox="1"/>
          <p:nvPr/>
        </p:nvSpPr>
        <p:spPr>
          <a:xfrm>
            <a:off x="109635" y="165146"/>
            <a:ext cx="7364185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1:4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เมื่อ​พระ​องค์​ได้​ทรง​พำนัก​อยู่​กับ​อัครทูต จึง​กำชับ​เขา​มิ​ให้​ออกไป​จาก​กรุง​เยรูซาเล็ม แต่​ให้​คอย​รับ​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ตาม​พระ​สัญญา​ของ​พระ​บิดา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คือ​พระ​องค์​ตรัส​ว่า “ตาม​ที่​ท่าน​ทั้ง​หลาย​ได้​ยิน​จาก​เรา​นั่น​แหละ​ </a:t>
            </a:r>
            <a:r>
              <a:rPr lang="th-TH" sz="54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เพราะ​ว่า​ยอห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​ให้​รับ​บัพติศมา​ด้วย​น้ำ แต่​ไม่​ช้า​ไม่​นาน​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ท่าน​จะ​รับ​บัพติศมา​ด้วย​พระ​วิญญาณ​บริสุทธิ์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3" descr="images (14).jpg">
            <a:extLst>
              <a:ext uri="{FF2B5EF4-FFF2-40B4-BE49-F238E27FC236}">
                <a16:creationId xmlns:a16="http://schemas.microsoft.com/office/drawing/2014/main" id="{43E53B97-12C7-BF89-C99A-C9D2D654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0" y="265923"/>
            <a:ext cx="4385388" cy="2255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9854B-8C62-13B7-45D1-0AD8F1C9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48" y="2745339"/>
            <a:ext cx="3545633" cy="397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001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BED31F-A909-2932-3546-783EA696CA54}"/>
              </a:ext>
            </a:extLst>
          </p:cNvPr>
          <p:cNvSpPr txBox="1"/>
          <p:nvPr/>
        </p:nvSpPr>
        <p:spPr>
          <a:xfrm>
            <a:off x="230932" y="182968"/>
            <a:ext cx="8819761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4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3:11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เรา​ให้​เจ้า​ทั้ง​หลาย​รับ​บัพติศมา​ด้วย​น้ำ แสดง​ว่า​กลับ​ใจ​ใหม่​ก็​จริง แต่​พระ​องค์​ผู้​จะ​มา​ภายหลัง​เรา ทรง​มี​อิทธิฤทธิ์​ยิ่ง​กว่า​เรา​อีก ซึ่ง​เรา​ไม่​คู่ควร​แม้​จะ​ถอด​ฉลอง​พระ​บาท​ของ​พระ​องค์ ​พระ​องค์​จะ​ทรง​ให้​เจ้า​ทั้ง​หลาย 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รับ​บัพติศมา​ด้วย​พระ​วิญญาณ​บริสุทธิ์​และ​ด้วย​ไฟ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8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​พระ​หัตถ์​ของ​พระ​องค์​ถือ​พลั่ว​พร้อม​แล้ว และ​จะ​ทรง​ชำระ​ลาน​ข้าว​ของ​พระ​องค์​ให้​ทั่ว ​พระ​องค์​จะ​ทรง​เ​ก็​บ​ข้าว​ของ​พระ​องค์​ไว้​ใน​ยุ้ง​ฉาง แต่​พระ​องค์​จะ​ทรง​เผา​แกลบ​ด้วย​ไฟ​ที่​ไม่​รู้​ดับ” </a:t>
            </a:r>
          </a:p>
          <a:p>
            <a:pPr marR="450" algn="thaiDist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4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F2645-96BC-477F-387E-67455E493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3" y="298580"/>
            <a:ext cx="304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9904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C903C-1F04-57D6-1232-B3EC6398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88" y="195942"/>
            <a:ext cx="4351176" cy="652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FD016-5B6C-D50C-D959-2DD91B429E19}"/>
              </a:ext>
            </a:extLst>
          </p:cNvPr>
          <p:cNvSpPr txBox="1"/>
          <p:nvPr/>
        </p:nvSpPr>
        <p:spPr>
          <a:xfrm>
            <a:off x="6288832" y="357169"/>
            <a:ext cx="566368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บัพติศมา</a:t>
            </a:r>
            <a:r>
              <a:rPr lang="en-US" sz="4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จุ่ม</a:t>
            </a: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จุ่มในน้ำ</a:t>
            </a:r>
          </a:p>
          <a:p>
            <a:pPr algn="ctr"/>
            <a:endParaRPr lang="th-TH" sz="4800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จุ่มในการผูกพันตัวกับ คจ.</a:t>
            </a:r>
          </a:p>
          <a:p>
            <a:pPr algn="ctr"/>
            <a:endParaRPr lang="th-TH" sz="4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จุ่มใน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พระ​วิญญาณ​บริสุทธิ์</a:t>
            </a:r>
          </a:p>
          <a:p>
            <a:pPr algn="ctr"/>
            <a:endParaRPr lang="th-TH" sz="4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จุ่ม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​ไฟ</a:t>
            </a:r>
            <a:endParaRPr lang="th-TH" sz="4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2911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E69C-C820-4D49-1AE9-63A0E5D5DE14}"/>
              </a:ext>
            </a:extLst>
          </p:cNvPr>
          <p:cNvSpPr txBox="1"/>
          <p:nvPr/>
        </p:nvSpPr>
        <p:spPr>
          <a:xfrm>
            <a:off x="839755" y="1674492"/>
            <a:ext cx="10580914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อยู่เติม (ประกอบ) </a:t>
            </a:r>
            <a:endParaRPr lang="en-US" sz="9600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9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ปาก คำพูด สติปัญญาได้รับการเจิมเต็มล้น และกล้าหาญ</a:t>
            </a:r>
            <a:endParaRPr lang="th-TH" sz="9600" dirty="0"/>
          </a:p>
        </p:txBody>
      </p:sp>
    </p:spTree>
    <p:extLst>
      <p:ext uri="{BB962C8B-B14F-4D97-AF65-F5344CB8AC3E}">
        <p14:creationId xmlns:p14="http://schemas.microsoft.com/office/powerpoint/2010/main" val="3433781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AE2B4E-48D4-551B-5693-24C78F6BE11D}"/>
              </a:ext>
            </a:extLst>
          </p:cNvPr>
          <p:cNvSpPr txBox="1"/>
          <p:nvPr/>
        </p:nvSpPr>
        <p:spPr>
          <a:xfrm>
            <a:off x="370891" y="680009"/>
            <a:ext cx="572510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2:4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เขา​เหล่า​นั้น​ก็​ประกอบด้วย​พระ​วิญญาณ​บริสุทธิ์ จึง​ตั้ง​ต้น​พูด​ภาษา​อื่นๆ ตาม​ที่​พระ​วิญญาณ​ทรง​โปรด​ให้​พูด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FF3E5-C44F-9274-CB42-FF8C016C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95" y="176760"/>
            <a:ext cx="4659088" cy="3106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1DE394-981D-7E8B-7801-5062CB915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08" y="3481872"/>
            <a:ext cx="3211286" cy="3211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3301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3A255D-0F2E-C262-88C9-6720BC5F361A}"/>
              </a:ext>
            </a:extLst>
          </p:cNvPr>
          <p:cNvSpPr txBox="1"/>
          <p:nvPr/>
        </p:nvSpPr>
        <p:spPr>
          <a:xfrm>
            <a:off x="305577" y="399252"/>
            <a:ext cx="65057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4:8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ขณะนั้น​</a:t>
            </a:r>
            <a:r>
              <a:rPr lang="th-TH" sz="54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โตร​ประกอบด้วย​พระ​วิญญาณ​บริสุทธิ์​กล่าว​แก่​เขา​ว่า “ดูก่อน ท่าน​ผู้​ครอบ​ครอง​พล​เมือง​และ​พวก​ผู้ใหญ่​ทั้ง​หลาย​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FA0F4-0788-8967-673D-4D2F2BCC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49" y="0"/>
            <a:ext cx="4349375" cy="6524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337787-97FE-D390-8767-592C66CF7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70" y="4399879"/>
            <a:ext cx="3831771" cy="2155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482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703A5-C44D-757D-CF61-3246E74A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82" y="674710"/>
            <a:ext cx="7463235" cy="448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981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FC0B39-90C5-4C17-B1AA-13C084E223DA}"/>
              </a:ext>
            </a:extLst>
          </p:cNvPr>
          <p:cNvSpPr txBox="1"/>
          <p:nvPr/>
        </p:nvSpPr>
        <p:spPr>
          <a:xfrm>
            <a:off x="324239" y="175317"/>
            <a:ext cx="609755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4:31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เมื่อ​เขา​อธิษฐาน​แล้ว ที่​ซึ่ง​เขา​ประชุม​อยู่​นั้น​ได้​หวั่นไหว และ​คน​เหล่า​นั้น​</a:t>
            </a:r>
            <a:r>
              <a:rPr lang="th-TH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ด้วย​พระ​วิญญาณ​บริสุทธิ์ ได้​กล่าว​พระ​วจนะ​ของ​พระ​เจ้า​ด้วย​ใจ​กล้า​หาญ​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thaiDist" rtl="0"/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2178A-30F0-482F-1401-20C8294C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53" y="3359019"/>
            <a:ext cx="4977008" cy="3318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AFB9A-38B7-7CE2-C631-79511A64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53" y="36799"/>
            <a:ext cx="4977008" cy="318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989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641140-3D4B-D2CC-3352-DB68FAB47E2E}"/>
              </a:ext>
            </a:extLst>
          </p:cNvPr>
          <p:cNvSpPr txBox="1"/>
          <p:nvPr/>
        </p:nvSpPr>
        <p:spPr>
          <a:xfrm>
            <a:off x="866192" y="391341"/>
            <a:ext cx="1045961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พระเจ้าเป็นพระเจ้า</a:t>
            </a:r>
          </a:p>
          <a:p>
            <a:pPr algn="ctr"/>
            <a:r>
              <a:rPr lang="th-TH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ที่ไม่เลือกที่รักมักที่ชัง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25577-760D-92D6-219E-94C4B5B98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18" y="4936809"/>
            <a:ext cx="2780489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085E8-8D42-3B1D-C758-1E2C51AD3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b="26192"/>
          <a:stretch/>
        </p:blipFill>
        <p:spPr>
          <a:xfrm>
            <a:off x="2293000" y="4936809"/>
            <a:ext cx="4210936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122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DDC0F-10D5-4EF5-556D-80ED21E6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4" y="1420515"/>
            <a:ext cx="7634232" cy="5381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10A94D-F4EA-E8E4-D5D4-E50013338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17" y="1420514"/>
            <a:ext cx="3786719" cy="252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AC7ED-D9AB-BABC-7B32-99ED986CA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17" y="4222800"/>
            <a:ext cx="3786719" cy="2599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E6284A-473E-C723-E2E5-F621B5CA780C}"/>
              </a:ext>
            </a:extLst>
          </p:cNvPr>
          <p:cNvSpPr txBox="1"/>
          <p:nvPr/>
        </p:nvSpPr>
        <p:spPr>
          <a:xfrm>
            <a:off x="74646" y="41610"/>
            <a:ext cx="121173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ความ​สุข​เป็น​ของ​บุคคล ผู้​ไม่​ดำเนิน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​ตาม​คำแนะนำ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​ของ​คน​อธรรม หรือ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​ยืน​อยู่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​ใน​ทาง​ของ​คน​บาป หรือ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​นั่ง​อยู่​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ใน​ที่​นั่ง​ของ​คน​ที่​ชอบ​เยาะ​เย้ย แต่​ความ​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ปีติ​ยินดี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​ของ​ผู้​นั้น​อยู่​ใน​พระ​ธรรม​ของ​พระ​เจ้า เขา​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ภาวนา​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พระ​ธรรม​ของ​พระ​องค์​ทั้ง​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กลางวัน​และ​กลางคืน 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เขา​เป็น​เช่น​ต้นไม้​ที่​ปลูก​ไว้​ริม​ธาร​น้ำ ซึ่ง​</a:t>
            </a:r>
            <a:r>
              <a:rPr lang="th-TH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เกิดผล​ตาม​ฤดูกาล 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ใบ​ก็​ไม่​เหี่ยว​แห้ง 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การ​</a:t>
            </a:r>
            <a:r>
              <a:rPr lang="th-TH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ทุก​อย่าง​</a:t>
            </a:r>
            <a:r>
              <a:rPr lang="th-TH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ซึ่ง​เขา​กระทำ​ก็​</a:t>
            </a:r>
            <a:r>
              <a:rPr lang="th-TH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จำเริญ​ขึ้น </a:t>
            </a:r>
            <a:r>
              <a:rPr lang="th-TH" sz="2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:1-3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FEB1E-6302-CE4A-3F39-BB9FA4975F58}"/>
              </a:ext>
            </a:extLst>
          </p:cNvPr>
          <p:cNvSpPr txBox="1"/>
          <p:nvPr/>
        </p:nvSpPr>
        <p:spPr>
          <a:xfrm>
            <a:off x="4499614" y="1813100"/>
            <a:ext cx="3470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คน​อธรรม </a:t>
            </a:r>
            <a:r>
              <a:rPr lang="en-US" sz="3200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200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0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ungodly</a:t>
            </a:r>
            <a:endParaRPr lang="th-TH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3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65BCC-A453-8B26-C8B6-BACB1E40EF85}"/>
              </a:ext>
            </a:extLst>
          </p:cNvPr>
          <p:cNvSpPr txBox="1"/>
          <p:nvPr/>
        </p:nvSpPr>
        <p:spPr>
          <a:xfrm>
            <a:off x="223935" y="80370"/>
            <a:ext cx="649410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อิสยา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58</a:t>
            </a:r>
          </a:p>
          <a:p>
            <a:pPr marR="450" algn="thaiDist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“ถ้า​เจ้า​หยุด​เหยียบ​ย่ำ​วันสะบาโต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คือ​จาก​การ​ทำ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​ใน​วัน​บริสุทธิ์​ของ​เรา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และ​เรียก​สะบาโต​ว่า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วัน​ปีติ​ยินดี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และ​เรียก​วัน​บริสุทธิ์​ของ​พระ​เจ้า​ว่า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วัน​มี​เกียรติ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ถ้า​เจ้า​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ให้​เกียรติ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​มัน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ไม่​ไป​ตาม​ทาง​ของ​เจ้า​เอง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​ทำ​ตามใจ​ของ​เจ้า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พูด​แต่​เรื่อง​ไร้​สาระ </a:t>
            </a:r>
          </a:p>
          <a:p>
            <a:pPr marR="450" algn="thaiDist" rtl="0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แล้ว​เจ้า​จะ​ได้​ความ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​ปีติ​ยินดี​ใน​พระ​เจ้า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และ​เรา​จะ​ให้​เจ้า​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ขึ้น​ขี่​อยู่​บน​ที่​สูง​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ของ​แผ่นดิน​โลก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เลี้ยง​เจ้า​ด้วย​มรดก​ของ​ยาโคบ​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บิดา​ของ​เจ้า เพราะ​โอษฐ์​ของ​พระ​เจ้า​ได้​ตรัส​แล้ว”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1F968-347D-38A8-4895-C284B3F1A380}"/>
              </a:ext>
            </a:extLst>
          </p:cNvPr>
          <p:cNvSpPr txBox="1"/>
          <p:nvPr/>
        </p:nvSpPr>
        <p:spPr>
          <a:xfrm>
            <a:off x="223935" y="6284362"/>
            <a:ext cx="119265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กจ. 2:37 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เมื่อ​คน​ทั้ง​หลาย​ได้​ยิน​แล้ว​ก็​</a:t>
            </a:r>
            <a:r>
              <a:rPr lang="th-TH" sz="2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รู้สึก​แปลบ​ปลาบ​ใจ 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จึง​กล่าว​แก่​</a:t>
            </a:r>
            <a:r>
              <a:rPr lang="th-TH" sz="2400" b="1" i="0" u="none" strike="noStrike" baseline="0" dirty="0" err="1">
                <a:latin typeface="Tahoma" panose="020B0604030504040204" pitchFamily="34" charset="0"/>
              </a:rPr>
              <a:t>เป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โตร​และ​อัครทูต​อื่นๆ ว่า “พี่​น้อง​เอ๋ย เรา​จะ​ทำ​อย่างไร​ดี”</a:t>
            </a:r>
            <a:endParaRPr lang="th-TH" b="1" i="0" u="none" strike="noStrike" baseline="0" dirty="0"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579E9-E7A9-3D43-EBC4-8EB91F7AE33B}"/>
              </a:ext>
            </a:extLst>
          </p:cNvPr>
          <p:cNvSpPr txBox="1"/>
          <p:nvPr/>
        </p:nvSpPr>
        <p:spPr>
          <a:xfrm>
            <a:off x="1825691" y="235819"/>
            <a:ext cx="6153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CC0099"/>
                </a:solidFill>
                <a:effectLst/>
                <a:latin typeface="Arial" panose="020B0604020202020204" pitchFamily="34" charset="0"/>
              </a:rPr>
              <a:t>Major </a:t>
            </a:r>
            <a:r>
              <a:rPr lang="en-US" b="0" i="0" dirty="0">
                <a:solidFill>
                  <a:srgbClr val="CC0099"/>
                </a:solidFill>
                <a:effectLst/>
                <a:latin typeface="arial" panose="020B0604020202020204" pitchFamily="34" charset="0"/>
              </a:rPr>
              <a:t>prophet</a:t>
            </a:r>
            <a:endParaRPr lang="th-TH" dirty="0">
              <a:solidFill>
                <a:srgbClr val="CC00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54A26-E9D9-F943-2F86-A5D39FC58AD4}"/>
              </a:ext>
            </a:extLst>
          </p:cNvPr>
          <p:cNvSpPr txBox="1"/>
          <p:nvPr/>
        </p:nvSpPr>
        <p:spPr>
          <a:xfrm>
            <a:off x="4427765" y="1816749"/>
            <a:ext cx="1136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respect</a:t>
            </a:r>
            <a:endParaRPr lang="th-TH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362CD-D27C-9C1C-7A3E-F4566BF23593}"/>
              </a:ext>
            </a:extLst>
          </p:cNvPr>
          <p:cNvSpPr txBox="1"/>
          <p:nvPr/>
        </p:nvSpPr>
        <p:spPr>
          <a:xfrm>
            <a:off x="5165661" y="2111431"/>
            <a:ext cx="14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normal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activities</a:t>
            </a:r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4A6A1-1862-7FAC-72AA-5FE9951C694C}"/>
              </a:ext>
            </a:extLst>
          </p:cNvPr>
          <p:cNvSpPr txBox="1"/>
          <p:nvPr/>
        </p:nvSpPr>
        <p:spPr>
          <a:xfrm>
            <a:off x="6785688" y="5720078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crops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grow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land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1B9FC1-9F00-D2F9-6400-62409094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78" y="142580"/>
            <a:ext cx="5369088" cy="5382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788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3" descr="easter-jesus-cross-a02.jpg">
            <a:extLst>
              <a:ext uri="{FF2B5EF4-FFF2-40B4-BE49-F238E27FC236}">
                <a16:creationId xmlns:a16="http://schemas.microsoft.com/office/drawing/2014/main" id="{B9AE2A56-49F2-126B-D4F8-20B61E30DC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988" y="114883"/>
            <a:ext cx="8837644" cy="662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48026-E55A-90CF-58BF-2D8FD9229F47}"/>
              </a:ext>
            </a:extLst>
          </p:cNvPr>
          <p:cNvSpPr txBox="1"/>
          <p:nvPr/>
        </p:nvSpPr>
        <p:spPr>
          <a:xfrm>
            <a:off x="5984810" y="5757387"/>
            <a:ext cx="6059458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พระเยซูต้องได้รับเกียรติ</a:t>
            </a:r>
          </a:p>
        </p:txBody>
      </p:sp>
    </p:spTree>
    <p:extLst>
      <p:ext uri="{BB962C8B-B14F-4D97-AF65-F5344CB8AC3E}">
        <p14:creationId xmlns:p14="http://schemas.microsoft.com/office/powerpoint/2010/main" val="88581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F06C6-2764-A700-36B0-2BBDF5B20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7" y="350484"/>
            <a:ext cx="5031518" cy="3341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809519-D331-5B31-B434-959B2E8A0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89" y="350484"/>
            <a:ext cx="5012094" cy="3341396"/>
          </a:xfrm>
          <a:prstGeom prst="rect">
            <a:avLst/>
          </a:prstGeom>
        </p:spPr>
      </p:pic>
      <p:sp>
        <p:nvSpPr>
          <p:cNvPr id="8" name="สี่เหลี่ยมผืนผ้า 1">
            <a:extLst>
              <a:ext uri="{FF2B5EF4-FFF2-40B4-BE49-F238E27FC236}">
                <a16:creationId xmlns:a16="http://schemas.microsoft.com/office/drawing/2014/main" id="{926B2AFC-A604-CAC1-B87C-2CE7AF27DB2A}"/>
              </a:ext>
            </a:extLst>
          </p:cNvPr>
          <p:cNvSpPr/>
          <p:nvPr/>
        </p:nvSpPr>
        <p:spPr>
          <a:xfrm>
            <a:off x="401217" y="4484914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เชื่อพระเยซู</a:t>
            </a:r>
          </a:p>
        </p:txBody>
      </p:sp>
      <p:sp>
        <p:nvSpPr>
          <p:cNvPr id="9" name="สี่เหลี่ยมผืนผ้า 2">
            <a:extLst>
              <a:ext uri="{FF2B5EF4-FFF2-40B4-BE49-F238E27FC236}">
                <a16:creationId xmlns:a16="http://schemas.microsoft.com/office/drawing/2014/main" id="{13C6A536-A2D4-F1D8-1DB6-C3924A2F8A31}"/>
              </a:ext>
            </a:extLst>
          </p:cNvPr>
          <p:cNvSpPr/>
          <p:nvPr/>
        </p:nvSpPr>
        <p:spPr>
          <a:xfrm>
            <a:off x="4531671" y="4148631"/>
            <a:ext cx="2326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รอดไปสวรรค์</a:t>
            </a:r>
          </a:p>
        </p:txBody>
      </p:sp>
      <p:sp>
        <p:nvSpPr>
          <p:cNvPr id="10" name="สี่เหลี่ยมผืนผ้า 3">
            <a:extLst>
              <a:ext uri="{FF2B5EF4-FFF2-40B4-BE49-F238E27FC236}">
                <a16:creationId xmlns:a16="http://schemas.microsoft.com/office/drawing/2014/main" id="{C659FC2D-0F3B-53E8-1D90-EC28112A0234}"/>
              </a:ext>
            </a:extLst>
          </p:cNvPr>
          <p:cNvSpPr/>
          <p:nvPr/>
        </p:nvSpPr>
        <p:spPr>
          <a:xfrm>
            <a:off x="4531671" y="5162490"/>
            <a:ext cx="3930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ความบาปได้รับการอภัย</a:t>
            </a:r>
          </a:p>
        </p:txBody>
      </p:sp>
      <p:sp>
        <p:nvSpPr>
          <p:cNvPr id="11" name="ลูกศรขวา 5">
            <a:extLst>
              <a:ext uri="{FF2B5EF4-FFF2-40B4-BE49-F238E27FC236}">
                <a16:creationId xmlns:a16="http://schemas.microsoft.com/office/drawing/2014/main" id="{6FB36374-8CCE-271F-8AD2-CF597CA25367}"/>
              </a:ext>
            </a:extLst>
          </p:cNvPr>
          <p:cNvSpPr/>
          <p:nvPr/>
        </p:nvSpPr>
        <p:spPr>
          <a:xfrm>
            <a:off x="3144417" y="4713514"/>
            <a:ext cx="838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68E71-499E-A5B4-A2C2-05394A9E297C}"/>
              </a:ext>
            </a:extLst>
          </p:cNvPr>
          <p:cNvSpPr txBox="1"/>
          <p:nvPr/>
        </p:nvSpPr>
        <p:spPr>
          <a:xfrm>
            <a:off x="9081642" y="4392581"/>
            <a:ext cx="250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FF0000"/>
                </a:solidFill>
              </a:rPr>
              <a:t>พระคุณ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2348</Words>
  <Application>Microsoft Office PowerPoint</Application>
  <PresentationFormat>Widescreen</PresentationFormat>
  <Paragraphs>136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Tahoma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249</cp:revision>
  <dcterms:created xsi:type="dcterms:W3CDTF">2022-10-11T07:12:48Z</dcterms:created>
  <dcterms:modified xsi:type="dcterms:W3CDTF">2022-11-13T14:37:26Z</dcterms:modified>
</cp:coreProperties>
</file>