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300" r:id="rId4"/>
    <p:sldId id="304" r:id="rId5"/>
    <p:sldId id="269" r:id="rId6"/>
    <p:sldId id="270" r:id="rId7"/>
    <p:sldId id="264" r:id="rId8"/>
    <p:sldId id="267" r:id="rId9"/>
    <p:sldId id="268" r:id="rId10"/>
    <p:sldId id="275" r:id="rId11"/>
    <p:sldId id="276" r:id="rId12"/>
    <p:sldId id="274" r:id="rId13"/>
    <p:sldId id="290" r:id="rId14"/>
    <p:sldId id="305" r:id="rId15"/>
    <p:sldId id="291" r:id="rId16"/>
    <p:sldId id="292" r:id="rId17"/>
    <p:sldId id="293" r:id="rId18"/>
    <p:sldId id="297" r:id="rId19"/>
    <p:sldId id="294" r:id="rId20"/>
    <p:sldId id="295" r:id="rId21"/>
    <p:sldId id="296" r:id="rId22"/>
    <p:sldId id="285" r:id="rId23"/>
    <p:sldId id="299" r:id="rId24"/>
    <p:sldId id="303" r:id="rId25"/>
    <p:sldId id="302" r:id="rId26"/>
    <p:sldId id="315" r:id="rId27"/>
    <p:sldId id="316" r:id="rId28"/>
    <p:sldId id="307" r:id="rId29"/>
    <p:sldId id="309" r:id="rId30"/>
    <p:sldId id="310" r:id="rId31"/>
    <p:sldId id="311" r:id="rId32"/>
    <p:sldId id="312" r:id="rId33"/>
    <p:sldId id="313" r:id="rId34"/>
    <p:sldId id="314" r:id="rId35"/>
    <p:sldId id="308" r:id="rId36"/>
    <p:sldId id="298" r:id="rId37"/>
    <p:sldId id="306" r:id="rId38"/>
    <p:sldId id="28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50236-53F0-4BC5-9C17-72EAD21943F5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scoop.mthai.com/specialdays/1535.html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9144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พระวิญญาณบริสุทธิ์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n-US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124200" y="2819400"/>
            <a:ext cx="3111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Holy Spirit 2”</a:t>
            </a:r>
          </a:p>
        </p:txBody>
      </p:sp>
      <p:pic>
        <p:nvPicPr>
          <p:cNvPr id="4" name="รูปภาพ 3" descr="images (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886200"/>
            <a:ext cx="5105400" cy="2626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295400" y="381000"/>
            <a:ext cx="701826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พระองค์มีความรู้สึกจากการกระทำของมนุษย์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5638800" y="3200400"/>
            <a:ext cx="27432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วงรี 3"/>
          <p:cNvSpPr/>
          <p:nvPr/>
        </p:nvSpPr>
        <p:spPr>
          <a:xfrm>
            <a:off x="609600" y="3657600"/>
            <a:ext cx="3886200" cy="1905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วงรี 4"/>
          <p:cNvSpPr/>
          <p:nvPr/>
        </p:nvSpPr>
        <p:spPr>
          <a:xfrm>
            <a:off x="3962400" y="1371600"/>
            <a:ext cx="45720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วงรี 5"/>
          <p:cNvSpPr/>
          <p:nvPr/>
        </p:nvSpPr>
        <p:spPr>
          <a:xfrm>
            <a:off x="838200" y="1752600"/>
            <a:ext cx="27432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09600" y="1905000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/>
              <a:t>มุสาต่อพระวิญญาณบริสุทธิ์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66800" y="3886200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/>
              <a:t>ทำให้พระวิญญาณเสีย</a:t>
            </a:r>
            <a:r>
              <a:rPr lang="th-TH" sz="3600" b="1" dirty="0" err="1"/>
              <a:t>พระทัย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038600" y="1752600"/>
            <a:ext cx="3993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/>
              <a:t>ต่อต้านพระวิญญาณบริสุทธิ์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791200" y="3429000"/>
            <a:ext cx="2400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/>
              <a:t>ดับพระวิญญาณ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5" name="วงรี 14"/>
          <p:cNvSpPr/>
          <p:nvPr/>
        </p:nvSpPr>
        <p:spPr>
          <a:xfrm>
            <a:off x="4953000" y="5029200"/>
            <a:ext cx="27432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724400" y="541020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/>
              <a:t>ดูหมิ่นพระวิญญาณ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2667000" y="2895600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/>
              <a:t>กิจการ 5:4</a:t>
            </a:r>
            <a:endParaRPr lang="en-US" dirty="0"/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553200" y="2362200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/>
              <a:t>กิจการ 7:51</a:t>
            </a:r>
            <a:endParaRPr lang="en-US" dirty="0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6553200" y="41910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/>
              <a:t>1 </a:t>
            </a:r>
            <a:r>
              <a:rPr lang="th-TH" b="1" i="1" dirty="0" err="1"/>
              <a:t>เธสะโล</a:t>
            </a:r>
            <a:r>
              <a:rPr lang="th-TH" b="1" i="1" dirty="0"/>
              <a:t>นิกา 5:19</a:t>
            </a:r>
            <a:endParaRPr lang="en-US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2895600" y="4953000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 err="1"/>
              <a:t>เอเฟซัส</a:t>
            </a:r>
            <a:r>
              <a:rPr lang="th-TH" b="1" i="1" dirty="0"/>
              <a:t> 5:30</a:t>
            </a:r>
            <a:endParaRPr lang="en-US" dirty="0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6096000" y="6019800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 err="1"/>
              <a:t>ฮีบรู</a:t>
            </a:r>
            <a:r>
              <a:rPr lang="th-TH" b="1" i="1" dirty="0"/>
              <a:t> 10:29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4800" y="5320605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และอย่าทำให้พระวิญญาณบริสุทธิ์ของพระเจ้า</a:t>
            </a:r>
            <a:r>
              <a:rPr lang="th-TH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เสีย</a:t>
            </a:r>
            <a:r>
              <a:rPr lang="th-TH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พระทัย</a:t>
            </a:r>
            <a:r>
              <a:rPr lang="th-TH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เพราะโดยพระวิญญาณนั้น ท่านได้ถูกประทับตราหมายท่านไว้เพื่อวันที่จะทรงไถ่ให้รอด”</a:t>
            </a:r>
          </a:p>
          <a:p>
            <a:pPr algn="ctr"/>
            <a:r>
              <a:rPr lang="th-TH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เอเฟซัส</a:t>
            </a:r>
            <a:r>
              <a:rPr lang="th-TH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5:30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8600" y="533400"/>
            <a:ext cx="139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การปกป้อง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 descr="images (18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3158276"/>
            <a:ext cx="3124200" cy="1947124"/>
          </a:xfrm>
          <a:prstGeom prst="rect">
            <a:avLst/>
          </a:prstGeom>
        </p:spPr>
      </p:pic>
      <p:pic>
        <p:nvPicPr>
          <p:cNvPr id="5" name="รูปภาพ 4" descr="017745_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1676400"/>
            <a:ext cx="3048000" cy="2209800"/>
          </a:xfrm>
          <a:prstGeom prst="rect">
            <a:avLst/>
          </a:prstGeom>
        </p:spPr>
      </p:pic>
      <p:pic>
        <p:nvPicPr>
          <p:cNvPr id="6" name="รูปภาพ 5" descr="no.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671644"/>
            <a:ext cx="3549623" cy="2300156"/>
          </a:xfrm>
          <a:prstGeom prst="rect">
            <a:avLst/>
          </a:prstGeom>
        </p:spPr>
      </p:pic>
      <p:sp>
        <p:nvSpPr>
          <p:cNvPr id="7" name="วงรี 6"/>
          <p:cNvSpPr/>
          <p:nvPr/>
        </p:nvSpPr>
        <p:spPr>
          <a:xfrm>
            <a:off x="533400" y="1371600"/>
            <a:ext cx="3962400" cy="31242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วงรี 7"/>
          <p:cNvSpPr/>
          <p:nvPr/>
        </p:nvSpPr>
        <p:spPr>
          <a:xfrm>
            <a:off x="6019800" y="609600"/>
            <a:ext cx="19812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วงรี 8"/>
          <p:cNvSpPr/>
          <p:nvPr/>
        </p:nvSpPr>
        <p:spPr>
          <a:xfrm>
            <a:off x="6096000" y="2667000"/>
            <a:ext cx="1295400" cy="3048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971800" y="457200"/>
            <a:ext cx="35974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พระวิญญาณบริสุทธิ์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รูปภาพ 2" descr="World-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447800"/>
            <a:ext cx="4047529" cy="389141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685800" y="3200400"/>
            <a:ext cx="27109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วิญญาณมนุษย์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257800" y="5486400"/>
            <a:ext cx="1899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วิญญาณผี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59436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John 14</a:t>
            </a:r>
          </a:p>
          <a:p>
            <a:r>
              <a:rPr lang="th-TH" b="1" baseline="30000" dirty="0"/>
              <a:t>26 </a:t>
            </a:r>
            <a:r>
              <a:rPr lang="th-TH" b="1" dirty="0"/>
              <a:t>แต่​องค์​ผู้ช่วย​คือ​พระ​วิญญาณ​บริสุทธิ์​ซึ่ง​พระ​บิดา​จะ​ทรง​ใช้​มา​ใน​นาม​ของ​เรา​นั้น จะ​ทรง​สอน​ท่าน​ทั้ง​หลาย​ทุก​สิ่ง และ​จะ​ให้​ท่าน​ระลึก​ถึง​ทุก​สิ่ง​ที่​เรา​ได้​กล่าว​ไว้​แก่​ท่าน​แล้ว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68580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44 </a:t>
            </a:r>
            <a:r>
              <a:rPr lang="th-TH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เรา​จะ​เท​น้ำ​ลง​บน​แผ่นดิน​ที่​กระหายและ​ลำ​ธาร​ลง​บน​ดิน​แห้งเรา​จะ​เท​วิญญาณ​ของ​เรา​เหนือ​เชื้อ​สาย​ของ​เจ้า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รูปภาพ 2" descr="355330_hero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971800"/>
            <a:ext cx="4629150" cy="32105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10355" y="2438400"/>
            <a:ext cx="8095485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งานของพระวิญญาณบริสุทธิ์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4303455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3</a:t>
            </a:r>
          </a:p>
          <a:p>
            <a:pPr algn="ctr"/>
            <a:r>
              <a:rPr lang="th-TH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​พระ​เยซู​ตรัส​ว่า “เรา​บอก​ความ​จริง​แก่​ท่าน​ว่า ถ้า​ผู้ใด​ไม่ได้​บังเกิด​ใหม่​จาก​น้ำ​และ​พระ​วิญญาณ ผู้​นั้น​จะ​เข้า​ใน​แผ่นดิน​ของ​พระ​เจ้า​ไม่ได้​ [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Notes, TSK]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ซึ่ง​บังเกิด​จาก​เนื้อ​หนัง​ก็​เป็น​เนื้อ​หนัง และ​ซึ่ง​บังเกิด​จาก​พระ​วิญญาณ​ก็​เป็น​วิญญาณ​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68805" y="228600"/>
            <a:ext cx="5064207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งานของพระวิญญาณบริสุทธิ์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7200" y="2514600"/>
            <a:ext cx="34756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กลับใจบังเกิดใหม่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รูปภาพ 4" descr="become-roo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524000"/>
            <a:ext cx="4100576" cy="30754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52400" y="5486400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Acts 16</a:t>
            </a:r>
          </a:p>
          <a:p>
            <a:r>
              <a:rPr lang="th-TH" sz="2400" b="1" baseline="30000" dirty="0"/>
              <a:t>7 </a:t>
            </a:r>
            <a:r>
              <a:rPr lang="th-TH" sz="2400" b="1" dirty="0"/>
              <a:t>เมื่อ​ลง​ไป​ยัง​ที่​ตรง​ข้าม​กับ​แคว้น​มิ</a:t>
            </a:r>
            <a:r>
              <a:rPr lang="th-TH" sz="2400" b="1" dirty="0" err="1"/>
              <a:t>เซีย</a:t>
            </a:r>
            <a:r>
              <a:rPr lang="th-TH" sz="2400" b="1" dirty="0"/>
              <a:t>​แล้ว ​ก็​พยายาม​จะ​ไป​ยัง​แว่น​แคว้น​</a:t>
            </a:r>
            <a:r>
              <a:rPr lang="th-TH" sz="2400" b="1" dirty="0" err="1"/>
              <a:t>บิธี</a:t>
            </a:r>
            <a:r>
              <a:rPr lang="th-TH" sz="2400" b="1" dirty="0"/>
              <a:t>​</a:t>
            </a:r>
            <a:r>
              <a:rPr lang="th-TH" sz="2400" b="1" dirty="0" err="1"/>
              <a:t>เนีย</a:t>
            </a:r>
            <a:r>
              <a:rPr lang="th-TH" sz="2400" b="1" dirty="0"/>
              <a:t> แต่​พระ​วิญญาณ​ของ​พระ​เยซู​ไม่​ทรง​โปรด​ให้​ไป​ </a:t>
            </a:r>
            <a:endParaRPr lang="en-US" sz="2400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68805" y="228600"/>
            <a:ext cx="5064207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งานของพระวิญญาณบริสุทธิ์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7200" y="2514600"/>
            <a:ext cx="16466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เตือนใจ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รูปภาพ 4" descr="download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1295400"/>
            <a:ext cx="4400550" cy="3990329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533400" y="1600200"/>
            <a:ext cx="17459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ตักเตือน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51054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Romans 8</a:t>
            </a:r>
          </a:p>
          <a:p>
            <a:r>
              <a:rPr lang="th-TH" sz="2400" b="1" baseline="30000" dirty="0"/>
              <a:t>11 </a:t>
            </a:r>
            <a:r>
              <a:rPr lang="th-TH" sz="2400" b="1" dirty="0"/>
              <a:t>ถ้า​พระ​วิญญาณ​ของ​พระ​องค์ ผู้​ทรง​ชุบ​ให้​พระ​เยซู​เป็น​ขึ้น​มา​จาก​ความ​ตาย ทรง​สถิต​อยู่​ใน​ท่าน​ทั้ง​หลาย ​พระ​องค์​ผู้​ทรง​ชุบ​ให้​พระ​เยซู​คริสต์​เป็น​ขึ้น​มา​จาก​ความ​ตาย​แล้ว​นั้น จะ​ทรง​กระทำ​ให้​กาย​ซึ่ง​ต้อง​ตาย​ของ​ท่าน เป็น​ขึ้น​มา​ใหม่ โดย​เดช​แห่ง​พระ​วิญญาณ​ของ​พระ​องค์​ซึ่ง​ทรง​สถิต​อยู่​ใน​ท่าน​ทั้ง​หลาย</a:t>
            </a:r>
            <a:endParaRPr lang="en-US" sz="2400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68805" y="228600"/>
            <a:ext cx="5064207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งานของพระวิญญาณบริสุทธิ์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4800" y="1600200"/>
            <a:ext cx="29470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ให้ชีวิต</a:t>
            </a:r>
          </a:p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of God</a:t>
            </a:r>
          </a:p>
        </p:txBody>
      </p:sp>
      <p:pic>
        <p:nvPicPr>
          <p:cNvPr id="5" name="รูปภาพ 4" descr="tnews_1380704375_7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6625" y="0"/>
            <a:ext cx="3127375" cy="1876425"/>
          </a:xfrm>
          <a:prstGeom prst="rect">
            <a:avLst/>
          </a:prstGeom>
        </p:spPr>
      </p:pic>
      <p:pic>
        <p:nvPicPr>
          <p:cNvPr id="6" name="รูปภาพ 5" descr="fru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981200"/>
            <a:ext cx="3577389" cy="3398520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828800" y="3886200"/>
            <a:ext cx="21980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ตายทั้งเป็น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ตัวเชื่อมต่อตรง 8"/>
          <p:cNvCxnSpPr/>
          <p:nvPr/>
        </p:nvCxnSpPr>
        <p:spPr>
          <a:xfrm>
            <a:off x="2286000" y="3657600"/>
            <a:ext cx="1676400" cy="129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 flipH="1">
            <a:off x="2438400" y="3581400"/>
            <a:ext cx="1219200" cy="129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81000"/>
            <a:ext cx="2971800" cy="2228850"/>
          </a:xfrm>
          <a:prstGeom prst="rect">
            <a:avLst/>
          </a:prstGeom>
        </p:spPr>
      </p:pic>
      <p:pic>
        <p:nvPicPr>
          <p:cNvPr id="4" name="รูปภาพ 3" descr="images (1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81000"/>
            <a:ext cx="2143125" cy="2133600"/>
          </a:xfrm>
          <a:prstGeom prst="rect">
            <a:avLst/>
          </a:prstGeom>
        </p:spPr>
      </p:pic>
      <p:pic>
        <p:nvPicPr>
          <p:cNvPr id="5" name="รูปภาพ 4" descr="IBS-art-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971800"/>
            <a:ext cx="2865373" cy="1719224"/>
          </a:xfrm>
          <a:prstGeom prst="rect">
            <a:avLst/>
          </a:prstGeom>
        </p:spPr>
      </p:pic>
      <p:pic>
        <p:nvPicPr>
          <p:cNvPr id="6" name="รูปภาพ 5" descr="images (1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2743200"/>
            <a:ext cx="2619375" cy="1743075"/>
          </a:xfrm>
          <a:prstGeom prst="rect">
            <a:avLst/>
          </a:prstGeom>
        </p:spPr>
      </p:pic>
      <p:pic>
        <p:nvPicPr>
          <p:cNvPr id="7" name="รูปภาพ 6" descr="download (1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685800"/>
            <a:ext cx="2619375" cy="1743075"/>
          </a:xfrm>
          <a:prstGeom prst="rect">
            <a:avLst/>
          </a:prstGeom>
        </p:spPr>
      </p:pic>
      <p:pic>
        <p:nvPicPr>
          <p:cNvPr id="8" name="รูปภาพ 7" descr="download (17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2895600"/>
            <a:ext cx="2619375" cy="1743075"/>
          </a:xfrm>
          <a:prstGeom prst="rect">
            <a:avLst/>
          </a:prstGeom>
        </p:spPr>
      </p:pic>
      <p:pic>
        <p:nvPicPr>
          <p:cNvPr id="9" name="รูปภาพ 8" descr="1388864277-1387534642-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5029200"/>
            <a:ext cx="3483226" cy="1462683"/>
          </a:xfrm>
          <a:prstGeom prst="rect">
            <a:avLst/>
          </a:prstGeom>
        </p:spPr>
      </p:pic>
      <p:pic>
        <p:nvPicPr>
          <p:cNvPr id="11" name="รูปภาพ 10" descr="1249845560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3400" y="4800600"/>
            <a:ext cx="2428875" cy="1619250"/>
          </a:xfrm>
          <a:prstGeom prst="rect">
            <a:avLst/>
          </a:prstGeom>
        </p:spPr>
      </p:pic>
      <p:cxnSp>
        <p:nvCxnSpPr>
          <p:cNvPr id="10" name="ตัวเชื่อมต่อตรง 9"/>
          <p:cNvCxnSpPr/>
          <p:nvPr/>
        </p:nvCxnSpPr>
        <p:spPr>
          <a:xfrm>
            <a:off x="0" y="228600"/>
            <a:ext cx="8610600" cy="6477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627454fe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829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ามเหลี่ยมหน้าจั่ว 1"/>
          <p:cNvSpPr/>
          <p:nvPr/>
        </p:nvSpPr>
        <p:spPr>
          <a:xfrm>
            <a:off x="2538213" y="1447800"/>
            <a:ext cx="3962400" cy="3581400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357613" y="4495800"/>
            <a:ext cx="1957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Holy Spirit</a:t>
            </a:r>
            <a:endParaRPr lang="en-US" sz="32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089832" y="1066800"/>
            <a:ext cx="886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endParaRPr lang="en-US" sz="32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00013" y="4495800"/>
            <a:ext cx="2153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Christ</a:t>
            </a:r>
            <a:endParaRPr lang="en-US" sz="32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 Corinthians 13</a:t>
            </a:r>
          </a:p>
          <a:p>
            <a:pPr algn="ctr"/>
            <a:r>
              <a:rPr lang="th-TH" b="1" baseline="30000" dirty="0">
                <a:solidFill>
                  <a:srgbClr val="FF0000"/>
                </a:solidFill>
              </a:rPr>
              <a:t> 14 </a:t>
            </a:r>
            <a:r>
              <a:rPr lang="th-TH" b="1" dirty="0">
                <a:solidFill>
                  <a:srgbClr val="FF0000"/>
                </a:solidFill>
              </a:rPr>
              <a:t>ขอ​ให้​พระ​คุณ​ของ​พระ​เยซู​</a:t>
            </a:r>
            <a:r>
              <a:rPr lang="th-TH" b="1" dirty="0" err="1">
                <a:solidFill>
                  <a:srgbClr val="FF0000"/>
                </a:solidFill>
              </a:rPr>
              <a:t>คริสต</a:t>
            </a:r>
            <a:r>
              <a:rPr lang="th-TH" b="1" dirty="0">
                <a:solidFill>
                  <a:srgbClr val="FF0000"/>
                </a:solidFill>
              </a:rPr>
              <a:t>​เจ้า ความ​รัก​แห่ง​พระ​เจ้า และ​ความ​สนิท​สนม​ซึ่ง​มา​จาก​พระ​วิญญาณ​บริสุทธิ์ จง​ดำรง​อยู่​กับ​ท่าน​ทั้ง​หลาย​เถิด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52400" y="2133600"/>
            <a:ext cx="876300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มัทธิว</a:t>
            </a:r>
            <a:r>
              <a:rPr lang="th-TH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28:19</a:t>
            </a:r>
            <a:endPara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[พระเยซูตรัสว่า] </a:t>
            </a:r>
            <a:b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“เจ้าทั้งหลายจงออกไปสั่งสอนชนทุกชาติให้เป็นสาวกของเรา ให้รับบัพ</a:t>
            </a:r>
            <a:r>
              <a:rPr lang="th-TH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ติศ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มาในพระนามแห่งพระบิดา พระบุตรและพระวิญญาณบริสุทธิ์”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52400" y="4303455"/>
            <a:ext cx="8991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1 Corinthians 12</a:t>
            </a:r>
          </a:p>
          <a:p>
            <a:r>
              <a:rPr lang="th-TH" sz="2000" b="1" baseline="30000" dirty="0"/>
              <a:t>7 </a:t>
            </a:r>
            <a:r>
              <a:rPr lang="th-TH" sz="2000" b="1" dirty="0"/>
              <a:t>การ​สำแดง​ของ​พระ​วิญญาณ​นั้น​มี​แก่​ทุก​คน​เพื่อ​ประโยชน์​ร่วมกัน​ [</a:t>
            </a:r>
            <a:r>
              <a:rPr lang="en-US" sz="2000" b="1" dirty="0"/>
              <a:t>NET Notes, TSK]</a:t>
            </a:r>
            <a:r>
              <a:rPr lang="en-US" sz="2000" b="1" baseline="30000" dirty="0"/>
              <a:t> 8 </a:t>
            </a:r>
            <a:r>
              <a:rPr lang="en-US" sz="2000" b="1" dirty="0"/>
              <a:t>​</a:t>
            </a:r>
            <a:r>
              <a:rPr lang="th-TH" sz="2000" b="1" dirty="0"/>
              <a:t>พระ​เจ้า​ทรง​โปรด​ประทาน​โดย​ทาง​พระ​วิญญาณ ให้​คน​หนึ่ง​มี​ถ้อยคำ​ประกอบด้วย​สติปัญญา และ​ให้​อีก​คน​หนึ่ง​มี​ถ้อยคำ​อัน​ประกอบด้วย​ความ​รู้ แต่​เป็น​พระ​วิญญาณ​องค์​เดียว​กัน​ [</a:t>
            </a:r>
            <a:r>
              <a:rPr lang="en-US" sz="2000" b="1" dirty="0"/>
              <a:t>NET Notes, TSK]</a:t>
            </a:r>
            <a:r>
              <a:rPr lang="en-US" sz="2000" b="1" baseline="30000" dirty="0"/>
              <a:t> 9 </a:t>
            </a:r>
            <a:r>
              <a:rPr lang="th-TH" sz="2000" b="1" dirty="0"/>
              <a:t>และ​ให้​อีก​คน​หนึ่ง​มี​ความ​เชื่อ แต่​เป็น​พระ​วิญญาณ​องค์​เดียว​กัน และ​ให้​อีก​คน​หนึ่ง​มี​ความ​สามารถ​รักษา​คน​ป่วย​ได้ แต่​เป็น​พระ​วิญญาณ​องค์​เดียว​กัน​ [</a:t>
            </a:r>
            <a:r>
              <a:rPr lang="en-US" sz="2000" b="1" dirty="0"/>
              <a:t>NET Notes, TSK]</a:t>
            </a:r>
            <a:r>
              <a:rPr lang="en-US" sz="2000" b="1" baseline="30000" dirty="0"/>
              <a:t> 10 </a:t>
            </a:r>
            <a:r>
              <a:rPr lang="th-TH" sz="2000" b="1" dirty="0"/>
              <a:t>และ​ให้​อีก​คน​หนึ่ง​ทำ​การ​อิทธิฤทธิ์​ต่างๆ และ​ให้​อีก​คน​หนึ่ง​เผย​พระ​วจนะ​ได้ และ​ให้​อีก​คน​หนึ่ง​รู้จัก​สังเกต​วิญญาณ​ต่างๆ และ​ให้​อีก​คน​หนึ่ง​พูด​ภาษา​แปลกๆ และ​ให้​อีก​คน​หนึ่ง​แปลภาษา​นั้นๆ ได้​ [</a:t>
            </a:r>
            <a:r>
              <a:rPr lang="en-US" sz="2000" b="1" dirty="0"/>
              <a:t>NET Notes, TSK]</a:t>
            </a:r>
            <a:r>
              <a:rPr lang="en-US" sz="2000" b="1" baseline="30000" dirty="0"/>
              <a:t> 11 </a:t>
            </a:r>
            <a:r>
              <a:rPr lang="th-TH" sz="2000" b="1" dirty="0"/>
              <a:t>สิ่ง​สารพัด​เหล่า​นี้ ​พระ​วิญญาณ​องค์​เดียว​กัน​ทรง​บันดาล​และ​ประทาน​แก่​แต่​ละ​คน​ตาม​ชอบ​พระ​</a:t>
            </a:r>
            <a:r>
              <a:rPr lang="th-TH" sz="2000" b="1" dirty="0" err="1"/>
              <a:t>ทัย</a:t>
            </a:r>
            <a:r>
              <a:rPr lang="th-TH" sz="2000" b="1" dirty="0"/>
              <a:t>​พระ​องค์</a:t>
            </a:r>
            <a:endParaRPr lang="en-US" sz="2000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68805" y="228600"/>
            <a:ext cx="5064207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งานของพระวิญญาณบริสุทธิ์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8600" y="1828800"/>
            <a:ext cx="54825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ถ้อยคำด้วยความรู้ สติปัญญา</a:t>
            </a:r>
          </a:p>
          <a:p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เคลื่อนด้วยการอัศจรรย์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5791200" y="2286000"/>
            <a:ext cx="27432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562600" y="266700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/>
              <a:t>ทรงสำแดง</a:t>
            </a:r>
            <a:endParaRPr lang="en-US" sz="36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axresdefaul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057400"/>
            <a:ext cx="2438400" cy="1371600"/>
          </a:xfrm>
          <a:prstGeom prst="rect">
            <a:avLst/>
          </a:prstGeom>
        </p:spPr>
      </p:pic>
      <p:pic>
        <p:nvPicPr>
          <p:cNvPr id="3" name="รูปภาพ 2" descr="image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214" y="5257800"/>
            <a:ext cx="1826586" cy="1371600"/>
          </a:xfrm>
          <a:prstGeom prst="rect">
            <a:avLst/>
          </a:prstGeom>
        </p:spPr>
      </p:pic>
      <p:pic>
        <p:nvPicPr>
          <p:cNvPr id="4" name="รูปภาพ 3" descr="499003804_7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52400"/>
            <a:ext cx="1828800" cy="1371600"/>
          </a:xfrm>
          <a:prstGeom prst="rect">
            <a:avLst/>
          </a:prstGeom>
        </p:spPr>
      </p:pic>
      <p:pic>
        <p:nvPicPr>
          <p:cNvPr id="5" name="รูปภาพ 4" descr="Promotion-50m-roll-font-b-Silver-b-font-font-b-Aluminum-b-font-font-b-Wi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276600"/>
            <a:ext cx="1828800" cy="1828800"/>
          </a:xfrm>
          <a:prstGeom prst="rect">
            <a:avLst/>
          </a:prstGeom>
        </p:spPr>
      </p:pic>
      <p:pic>
        <p:nvPicPr>
          <p:cNvPr id="6" name="รูปภาพ 5" descr="copper-solid1-fu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52400" y="1600200"/>
            <a:ext cx="3048000" cy="1828800"/>
          </a:xfrm>
          <a:prstGeom prst="rect">
            <a:avLst/>
          </a:prstGeom>
        </p:spPr>
      </p:pic>
      <p:pic>
        <p:nvPicPr>
          <p:cNvPr id="7" name="รูปภาพ 6" descr="ทองจริงหรือทองปลอม-ดูได้ด้วยตัวเองเพียงแค่-ทดสอบด้วยกรดไนตริก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6069" y="533400"/>
            <a:ext cx="2055531" cy="1371600"/>
          </a:xfrm>
          <a:prstGeom prst="rect">
            <a:avLst/>
          </a:prstGeom>
        </p:spPr>
      </p:pic>
      <p:pic>
        <p:nvPicPr>
          <p:cNvPr id="8" name="รูปภาพ 7" descr="ทองจริงหรือทองปลอม-ดูได้ด้วยตัวเองเพียงแค่-ทดสอบด้วยแม่เหล็ก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5105400"/>
            <a:ext cx="2055531" cy="1371600"/>
          </a:xfrm>
          <a:prstGeom prst="rect">
            <a:avLst/>
          </a:prstGeom>
        </p:spPr>
      </p:pic>
      <p:pic>
        <p:nvPicPr>
          <p:cNvPr id="9" name="รูปภาพ 8" descr="ทองจริงหรือทองปลอม-ดูได้ด้วยตัวเองเพียงแค่-ทดสอบด้วยการกัด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8200" y="3581400"/>
            <a:ext cx="2055531" cy="1371600"/>
          </a:xfrm>
          <a:prstGeom prst="rect">
            <a:avLst/>
          </a:prstGeom>
        </p:spPr>
      </p:pic>
      <p:pic>
        <p:nvPicPr>
          <p:cNvPr id="10" name="รูปภาพ 9" descr="ทองจริงหรือทองปลอม-ดูได้ด้วยตัวเองเพียงแค่-มองหาบริเวณที่เปลี่ยนสี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8200" y="533400"/>
            <a:ext cx="2055531" cy="1371600"/>
          </a:xfrm>
          <a:prstGeom prst="rect">
            <a:avLst/>
          </a:prstGeom>
        </p:spPr>
      </p:pic>
      <p:pic>
        <p:nvPicPr>
          <p:cNvPr id="11" name="รูปภาพ 10" descr="ทองจริงหรือทองปลอม-ดูได้ด้วยตัวเองเพียงแค่-มองหาตัวเลข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48200" y="2057400"/>
            <a:ext cx="2055531" cy="1371600"/>
          </a:xfrm>
          <a:prstGeom prst="rect">
            <a:avLst/>
          </a:prstGeom>
        </p:spPr>
      </p:pic>
      <p:pic>
        <p:nvPicPr>
          <p:cNvPr id="12" name="รูปภาพ 11" descr="143457_Z0yH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362200" y="2819400"/>
            <a:ext cx="2186653" cy="1162050"/>
          </a:xfrm>
          <a:prstGeom prst="rect">
            <a:avLst/>
          </a:prstGeom>
        </p:spPr>
      </p:pic>
      <p:sp>
        <p:nvSpPr>
          <p:cNvPr id="13" name="สี่เหลี่ยมผืนผ้า 12"/>
          <p:cNvSpPr/>
          <p:nvPr/>
        </p:nvSpPr>
        <p:spPr>
          <a:xfrm>
            <a:off x="6858000" y="3733800"/>
            <a:ext cx="228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 Peter 1</a:t>
            </a:r>
          </a:p>
          <a:p>
            <a:r>
              <a:rPr lang="th-TH" b="1" baseline="30000" dirty="0"/>
              <a:t>7 </a:t>
            </a:r>
            <a:r>
              <a:rPr lang="th-TH" b="1" dirty="0"/>
              <a:t>เพื่อ​การ​ลอง​ดู​ความ​เชื่อ​ของ​ท่าน อัน​ประเสริฐ​ยิ่ง​กว่า​ทองคำ ซึ่ง​แม้​เสีย​ไป​ได้​ก็​ยัง​ถูก​ลอง​ด้วย​ไฟ จะ​ได้​เป็น​เหตุ​ให้​เกิด​ความ​สรรเสริญ เกิด​ศักดิ์ศรี​และ​เกียรติ ใน​เวลา​ที่​พระ​เยซู​คริสต์​จะ​เสด็จ​มา​ปรากฏ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web5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78" y="838199"/>
            <a:ext cx="8753122" cy="505527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09600" y="685800"/>
            <a:ext cx="59191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วันวาเลนไทน์"/>
              </a:rPr>
              <a:t>วันวาเลน</a:t>
            </a:r>
            <a:r>
              <a:rPr lang="th-TH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วันวาเลนไทน์"/>
              </a:rPr>
              <a:t>ไทน์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Valentine’s Day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3" name="รูปภาพ 2" descr="วันวาเลนไทน์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733308"/>
            <a:ext cx="5987547" cy="512469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Image (1256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28600"/>
            <a:ext cx="7543800" cy="6429375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2819400" y="2819400"/>
            <a:ext cx="3837910" cy="186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11500" b="1" spc="50" dirty="0">
                <a:ln w="11430"/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ความรัก</a:t>
            </a:r>
            <a:endParaRPr lang="en-US" sz="115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62000" y="1447800"/>
            <a:ext cx="7826181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ความรักนั้นผูกพันตัว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62506" y="3886200"/>
            <a:ext cx="40430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รู้จักพระเจ้าเป็นส่วนตัว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54864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baseline="30000" dirty="0"/>
              <a:t>21 </a:t>
            </a:r>
            <a:r>
              <a:rPr lang="th-TH" sz="2400" b="1" dirty="0"/>
              <a:t>ผู้ใด​ที่​มี​บัญญัติ​ของ​เรา และ​ประพฤติ​ตาม​บัญญัติ​นั้น ผู้​นั้น​แหละ​เป็น​ผู้​ที่​รัก​เรา และ​ผู้​ที่​รัก​เรา​นั้น​พระ​บิดา​ของ​เรา​จะ​ทรง​รัก​เขา และ​เรา​จะ​รัก​เขา และ​จะ​สำแดง​ตัว​ให้​ปรากฏ​แก่​เขา”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91000"/>
            <a:ext cx="914400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99060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Titus 1</a:t>
            </a:r>
          </a:p>
          <a:p>
            <a:pPr algn="ctr"/>
            <a:r>
              <a:rPr lang="th-TH" sz="4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เป็น​สามี​ของ​หญิง​คน​เดียว 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บุตร​ของ​เขา​มี​ความ​เชื่อ และ​ไม่​มี​ช่องทาง​ให้​ผู้ใด​กล่าวหา​ว่า บุตร​นั้น​เป็น​นักเลง​หรือ​เป็น​</a:t>
            </a:r>
            <a:r>
              <a:rPr lang="th-TH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​ดื้อ​กระด้าง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2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685800"/>
            <a:ext cx="5715000" cy="3800475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49989" y="4800600"/>
            <a:ext cx="8589211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ตั้งปณิธาน/ซ้อมไว้ก่อน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4800" y="1905000"/>
            <a:ext cx="8393433" cy="212365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สัญลักษณ์ของพระวิญญาณบริสุทธิ์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6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0"/>
            <a:ext cx="5104504" cy="5562600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685800" y="914400"/>
            <a:ext cx="1677062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นกพิราบ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819400"/>
            <a:ext cx="70389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image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-1"/>
            <a:ext cx="8382000" cy="4695568"/>
          </a:xfrm>
          <a:prstGeom prst="rect">
            <a:avLst/>
          </a:prstGeom>
        </p:spPr>
      </p:pic>
      <p:pic>
        <p:nvPicPr>
          <p:cNvPr id="3" name="รูปภาพ 2" descr="sun_ear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3124200"/>
            <a:ext cx="6664124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57200" y="381000"/>
            <a:ext cx="1010213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น้ำมัน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857750"/>
            <a:ext cx="6629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รูปภาพ 3" descr="L_MC191838_image_201207191837579F07AFD4-DA54-C3F5-37BCDD895715FCC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533400"/>
            <a:ext cx="5257800" cy="39433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09600" y="685800"/>
            <a:ext cx="763351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5400" b="1" dirty="0"/>
              <a:t>น้ำ</a:t>
            </a:r>
            <a:endParaRPr lang="en-US" sz="5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762500"/>
            <a:ext cx="67818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รูปภาพ 3" descr="download (2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838200"/>
            <a:ext cx="6019365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81000" y="533400"/>
            <a:ext cx="2082621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ตราประทับ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0325" y="3924300"/>
            <a:ext cx="65436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รูปภาพ 3" descr="download (2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295400"/>
            <a:ext cx="2028825" cy="2257425"/>
          </a:xfrm>
          <a:prstGeom prst="rect">
            <a:avLst/>
          </a:prstGeom>
        </p:spPr>
      </p:pic>
      <p:pic>
        <p:nvPicPr>
          <p:cNvPr id="5" name="รูปภาพ 4" descr="ตราประทับครั่ง-มงกุฎ-crown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838200"/>
            <a:ext cx="2762250" cy="2933700"/>
          </a:xfrm>
          <a:prstGeom prst="rect">
            <a:avLst/>
          </a:prstGeom>
        </p:spPr>
      </p:pic>
      <p:pic>
        <p:nvPicPr>
          <p:cNvPr id="6" name="รูปภาพ 5" descr="brhlogo320200_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752600"/>
            <a:ext cx="3048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81000" y="457200"/>
            <a:ext cx="700833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ลม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800600"/>
            <a:ext cx="6477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รูปภาพ 3" descr="images (2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04800"/>
            <a:ext cx="2695575" cy="1695450"/>
          </a:xfrm>
          <a:prstGeom prst="rect">
            <a:avLst/>
          </a:prstGeom>
        </p:spPr>
      </p:pic>
      <p:pic>
        <p:nvPicPr>
          <p:cNvPr id="5" name="รูปภาพ 4" descr="120910183032_wind-far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438400"/>
            <a:ext cx="2918300" cy="2062266"/>
          </a:xfrm>
          <a:prstGeom prst="rect">
            <a:avLst/>
          </a:prstGeom>
        </p:spPr>
      </p:pic>
      <p:pic>
        <p:nvPicPr>
          <p:cNvPr id="6" name="รูปภาพ 5" descr="O3030042-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8751" y="228600"/>
            <a:ext cx="2584449" cy="1938337"/>
          </a:xfrm>
          <a:prstGeom prst="rect">
            <a:avLst/>
          </a:prstGeom>
        </p:spPr>
      </p:pic>
      <p:pic>
        <p:nvPicPr>
          <p:cNvPr id="7" name="รูปภาพ 6" descr="download (2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0825" y="228600"/>
            <a:ext cx="2466975" cy="1847850"/>
          </a:xfrm>
          <a:prstGeom prst="rect">
            <a:avLst/>
          </a:prstGeom>
        </p:spPr>
      </p:pic>
      <p:pic>
        <p:nvPicPr>
          <p:cNvPr id="8" name="รูปภาพ 7" descr="jp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800" y="2438400"/>
            <a:ext cx="1981200" cy="1981200"/>
          </a:xfrm>
          <a:prstGeom prst="rect">
            <a:avLst/>
          </a:prstGeom>
        </p:spPr>
      </p:pic>
      <p:pic>
        <p:nvPicPr>
          <p:cNvPr id="9" name="รูปภาพ 8" descr="b170214_4-642x33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486" y="2438400"/>
            <a:ext cx="3358714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81000" y="304800"/>
            <a:ext cx="75373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ไฟ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24000"/>
            <a:ext cx="68675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600325"/>
            <a:ext cx="69056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รูปภาพ 7" descr="Altartisso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733800"/>
            <a:ext cx="2197916" cy="2438400"/>
          </a:xfrm>
          <a:prstGeom prst="rect">
            <a:avLst/>
          </a:prstGeom>
        </p:spPr>
      </p:pic>
      <p:pic>
        <p:nvPicPr>
          <p:cNvPr id="9" name="รูปภาพ 8" descr="images (2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199" y="47625"/>
            <a:ext cx="1997857" cy="1628775"/>
          </a:xfrm>
          <a:prstGeom prst="rect">
            <a:avLst/>
          </a:prstGeom>
        </p:spPr>
      </p:pic>
      <p:pic>
        <p:nvPicPr>
          <p:cNvPr id="10" name="รูปภาพ 9" descr="burning bus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752600"/>
            <a:ext cx="21336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4800" y="1905000"/>
            <a:ext cx="8393433" cy="11079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ขัดขวางพระวิญญาณบริสุทธิ์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33400" y="441960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“ท่านทั้งหลายขัดขวางพระวิญญาณบริสุทธิ์อยู่เสมอ” (กิจการของอัครทูต 7:51)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5638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Acts 7</a:t>
            </a:r>
          </a:p>
          <a:p>
            <a:pPr algn="ctr"/>
            <a:r>
              <a:rPr lang="th-TH" b="1" baseline="30000" dirty="0"/>
              <a:t> 51 </a:t>
            </a:r>
            <a:r>
              <a:rPr lang="th-TH" b="1" dirty="0"/>
              <a:t>“โอ คน​ชาติ​หัวแข็ง​ใจ​ดื้อ​หู​ตึง ท่าน​ทั้ง​หลาย​ขัดขวาง​พระ​วิญญาณ​บริสุทธิ์​อยู่​เสมอ บรรพ​บุรุษ​ของ​ท่าน​ทำ​อย่างไร ท่าน​ก็​ทำ​อย่าง​นั้น​ด้วย</a:t>
            </a:r>
            <a:endParaRPr lang="en-US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0" y="41148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Matthew 12</a:t>
            </a:r>
          </a:p>
          <a:p>
            <a:pPr algn="ctr"/>
            <a:r>
              <a:rPr lang="th-TH" b="1" baseline="30000" dirty="0"/>
              <a:t>31 </a:t>
            </a:r>
            <a:r>
              <a:rPr lang="th-TH" b="1" dirty="0"/>
              <a:t>เพราะ​ฉะนั้น​เรา​บอก​ท่าน​ทั้ง​หลาย​ว่า ความ​ผิด​บาป​และ​คำ​หมิ่น​ประมาท​ทุก​อย่าง​จะ​โปรด​ยก​ให้​มนุษย์​ได้ เว้น​แต่​คำ​หมิ่น​ประมาท​พระ​วิญญาณ​บริสุทธิ์​จะ​ทรง​โปรด​ยก​ให้​มนุษย์​ไม่ได้​ [</a:t>
            </a:r>
            <a:r>
              <a:rPr lang="en-US" b="1" dirty="0"/>
              <a:t>NET Notes, TSK]</a:t>
            </a:r>
            <a:r>
              <a:rPr lang="en-US" b="1" baseline="30000" dirty="0"/>
              <a:t> 32 </a:t>
            </a:r>
            <a:r>
              <a:rPr lang="th-TH" b="1" dirty="0"/>
              <a:t>ผู้ใด​จะ​กล่าว​ร้าย​บุตร​มนุษย์ จะ​โปรด​ยก​ให้​ผู้​นั้น​ได้ แต่​ผู้ใด​จะ​กล่าว​ร้าย​พระ​วิญญาณ​บริสุทธิ์ จะ​ทรง​โปรด​ยก​ให้​ผู้​นั้น​ไม่ได้ ทั้ง​ยุค​นี้​ยุค​หน้า</a:t>
            </a:r>
            <a:endParaRPr lang="en-US" dirty="0"/>
          </a:p>
        </p:txBody>
      </p:sp>
      <p:pic>
        <p:nvPicPr>
          <p:cNvPr id="4" name="รูปภาพ 3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6275" y="152400"/>
            <a:ext cx="5302725" cy="397192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hillsong12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the-hope-of-glory_jpg_crop_displ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81000"/>
            <a:ext cx="5530645" cy="365760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371600" y="4648200"/>
            <a:ext cx="668324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th-TH" sz="11500" b="1" cap="none" spc="0" dirty="0">
                <a:ln/>
                <a:effectLst/>
              </a:rPr>
              <a:t>พระเจ้าอวยพร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ima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52718" cy="2828925"/>
          </a:xfrm>
          <a:prstGeom prst="rect">
            <a:avLst/>
          </a:prstGeom>
        </p:spPr>
      </p:pic>
      <p:pic>
        <p:nvPicPr>
          <p:cNvPr id="3" name="รูปภาพ 2" descr="twin-goats-pri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0"/>
            <a:ext cx="3048000" cy="2676525"/>
          </a:xfrm>
          <a:prstGeom prst="rect">
            <a:avLst/>
          </a:prstGeom>
        </p:spPr>
      </p:pic>
      <p:pic>
        <p:nvPicPr>
          <p:cNvPr id="4" name="รูปภาพ 3" descr="easter-jesus-cross-a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0"/>
            <a:ext cx="3556000" cy="266700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4419600" y="5791200"/>
            <a:ext cx="4291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Jesus Christ name</a:t>
            </a:r>
            <a:endParaRPr lang="en-US" sz="3200" dirty="0"/>
          </a:p>
        </p:txBody>
      </p:sp>
      <p:pic>
        <p:nvPicPr>
          <p:cNvPr id="7" name="รูปภาพ 6" descr="Hem_of_Garment_pan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124200"/>
            <a:ext cx="2258930" cy="3198000"/>
          </a:xfrm>
          <a:prstGeom prst="rect">
            <a:avLst/>
          </a:prstGeom>
        </p:spPr>
      </p:pic>
      <p:pic>
        <p:nvPicPr>
          <p:cNvPr id="8" name="รูปภาพ 7" descr="2011103_4466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3581400"/>
            <a:ext cx="3568076" cy="2271675"/>
          </a:xfrm>
          <a:prstGeom prst="rect">
            <a:avLst/>
          </a:prstGeom>
        </p:spPr>
      </p:pic>
      <p:pic>
        <p:nvPicPr>
          <p:cNvPr id="9" name="รูปภาพ 8" descr="j5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3581400"/>
            <a:ext cx="2706577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90600" y="609600"/>
            <a:ext cx="7164141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ทำไมเราต้องรู้จักพระวิญญาณบริสุทธิ์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85800" y="2667000"/>
            <a:ext cx="2514599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เป็นพระเจ้าผู้ทำงานในปัจจุบันร่วมกันกับเรา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733800" y="4114800"/>
            <a:ext cx="143500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เกิดผล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715000" y="2057400"/>
            <a:ext cx="196239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เพื่อนคู่ใจ</a:t>
            </a:r>
          </a:p>
        </p:txBody>
      </p:sp>
      <p:pic>
        <p:nvPicPr>
          <p:cNvPr id="6" name="รูปภาพ 5" descr="20140116163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200400"/>
            <a:ext cx="3023569" cy="2263358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 Corinthians 13</a:t>
            </a:r>
          </a:p>
          <a:p>
            <a:pPr algn="ctr"/>
            <a:r>
              <a:rPr lang="th-TH" b="1" baseline="30000" dirty="0">
                <a:solidFill>
                  <a:srgbClr val="FF0000"/>
                </a:solidFill>
              </a:rPr>
              <a:t> 14 </a:t>
            </a:r>
            <a:r>
              <a:rPr lang="th-TH" b="1" dirty="0">
                <a:solidFill>
                  <a:srgbClr val="FF0000"/>
                </a:solidFill>
              </a:rPr>
              <a:t>ขอ​ให้​พระ​คุณ​ของ​พระ​เยซู​</a:t>
            </a:r>
            <a:r>
              <a:rPr lang="th-TH" b="1" dirty="0" err="1">
                <a:solidFill>
                  <a:srgbClr val="FF0000"/>
                </a:solidFill>
              </a:rPr>
              <a:t>คริสต</a:t>
            </a:r>
            <a:r>
              <a:rPr lang="th-TH" b="1" dirty="0">
                <a:solidFill>
                  <a:srgbClr val="FF0000"/>
                </a:solidFill>
              </a:rPr>
              <a:t>​เจ้า ความ​รัก​แห่ง​พระ​เจ้า และ​ความ​สนิท​สนม​ซึ่ง​มา​จาก​พระ​วิญญาณ​บริสุทธิ์ จง​ดำรง​อยู่​กับ​ท่าน​ทั้ง​หลาย​เถิด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ลูกศรขึ้น 1"/>
          <p:cNvSpPr/>
          <p:nvPr/>
        </p:nvSpPr>
        <p:spPr>
          <a:xfrm>
            <a:off x="4267200" y="2438400"/>
            <a:ext cx="304800" cy="3429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98954" y="5943600"/>
            <a:ext cx="2416046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รู้จักมากขึ้น</a:t>
            </a: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66800" y="2971800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กระหายหิวขึ้น</a:t>
            </a:r>
            <a:endParaRPr lang="en-US" sz="3200" b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867400" y="4191000"/>
            <a:ext cx="1939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เปลี่ยนมากขึ้น</a:t>
            </a:r>
            <a:endParaRPr lang="en-US" sz="3200" b="1" dirty="0"/>
          </a:p>
        </p:txBody>
      </p:sp>
      <p:pic>
        <p:nvPicPr>
          <p:cNvPr id="6" name="รูปภาพ 5" descr="Clip_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0"/>
            <a:ext cx="3535227" cy="2377440"/>
          </a:xfrm>
          <a:prstGeom prst="rect">
            <a:avLst/>
          </a:prstGeom>
        </p:spPr>
      </p:pic>
      <p:pic>
        <p:nvPicPr>
          <p:cNvPr id="7" name="รูปภาพ 6" descr="trm2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4080" y="0"/>
            <a:ext cx="3169920" cy="2377440"/>
          </a:xfrm>
          <a:prstGeom prst="rect">
            <a:avLst/>
          </a:prstGeom>
        </p:spPr>
      </p:pic>
      <p:pic>
        <p:nvPicPr>
          <p:cNvPr id="8" name="รูปภาพ 7" descr="Slide2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" y="0"/>
            <a:ext cx="3219450" cy="2377440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2133600" y="3733800"/>
            <a:ext cx="1324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ความเชื่อ</a:t>
            </a:r>
            <a:endParaRPr lang="en-US" sz="3200" b="1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" y="4495800"/>
            <a:ext cx="1191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ความรัก</a:t>
            </a:r>
            <a:endParaRPr lang="en-US" sz="3200" b="1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429000" y="2667000"/>
            <a:ext cx="2517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เกิดผลมาก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400800" y="4953000"/>
            <a:ext cx="26670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Isaiah 44</a:t>
            </a:r>
          </a:p>
          <a:p>
            <a:r>
              <a:rPr lang="th-TH" b="1" baseline="30000" dirty="0"/>
              <a:t> 3 </a:t>
            </a:r>
            <a:r>
              <a:rPr lang="th-TH" b="1" dirty="0"/>
              <a:t>เพราะ​เรา​จะ​เท​น้ำ​ลง​บน​แผ่นดิน​ที่​กระหาย</a:t>
            </a:r>
            <a:r>
              <a:rPr lang="th-TH" dirty="0"/>
              <a:t>และ​ลำ​ธาร​ลง​บน​ดิน​แห้ง</a:t>
            </a:r>
          </a:p>
          <a:p>
            <a:r>
              <a:rPr lang="th-TH" dirty="0"/>
              <a:t>เรา​จะ​เท​วิญญาณ​ของ​เรา​เหนือ​เชื้อ​สาย​ของ​เจ้าและ​พร​ของ​เรา​เหนือ​ลูกหลาน​ของ​เจ้า 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057400" y="4953000"/>
            <a:ext cx="1412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สติปัญญา</a:t>
            </a:r>
            <a:endParaRPr lang="en-US" sz="3200" b="1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3657600"/>
            <a:ext cx="1043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ถ่อมใจ</a:t>
            </a:r>
            <a:endParaRPr lang="en-US" sz="3200" b="1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5105400" y="3429000"/>
            <a:ext cx="3490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สามัคคีธรรมร่วมมือร่วมกัน</a:t>
            </a:r>
            <a:endParaRPr lang="en-US" sz="3200" b="1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295400" y="5791200"/>
            <a:ext cx="1981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น้ำหนึ่งใจเดียว</a:t>
            </a:r>
            <a:endParaRPr lang="en-US" sz="3200" b="1" dirty="0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04800" y="5562600"/>
            <a:ext cx="739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ยอม</a:t>
            </a:r>
            <a:endParaRPr lang="en-US" sz="3200" b="1" dirty="0"/>
          </a:p>
        </p:txBody>
      </p:sp>
      <p:sp>
        <p:nvSpPr>
          <p:cNvPr id="18" name="ลูกศรขึ้น 17"/>
          <p:cNvSpPr/>
          <p:nvPr/>
        </p:nvSpPr>
        <p:spPr>
          <a:xfrm>
            <a:off x="4800600" y="4114800"/>
            <a:ext cx="228600" cy="17526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ลูกศรขึ้น 18"/>
          <p:cNvSpPr/>
          <p:nvPr/>
        </p:nvSpPr>
        <p:spPr>
          <a:xfrm>
            <a:off x="3733800" y="4724400"/>
            <a:ext cx="228600" cy="1143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ลูกศรขึ้น 19"/>
          <p:cNvSpPr/>
          <p:nvPr/>
        </p:nvSpPr>
        <p:spPr>
          <a:xfrm>
            <a:off x="3352800" y="4343400"/>
            <a:ext cx="228600" cy="1524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ลูกศรขึ้น 20"/>
          <p:cNvSpPr/>
          <p:nvPr/>
        </p:nvSpPr>
        <p:spPr>
          <a:xfrm>
            <a:off x="5257800" y="4648200"/>
            <a:ext cx="228600" cy="12192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19400"/>
            <a:ext cx="9144000" cy="1208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52400" y="4572000"/>
            <a:ext cx="891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i="1" dirty="0"/>
              <a:t>“อย่างไรก็ตามเราจะบอกความจริงแก่ท่านทั้งหลาย คือ การที่เราจากไปนั้นก็เพื่อประโยชน์ของท่านเพราะถ้าเราไม่ไป องค์</a:t>
            </a:r>
            <a:r>
              <a:rPr lang="th-TH" sz="2800" b="1" i="1" u="sng" dirty="0"/>
              <a:t>พระผู้ช่วย</a:t>
            </a:r>
            <a:r>
              <a:rPr lang="th-TH" sz="2800" b="1" i="1" dirty="0"/>
              <a:t>ก็จะไม่เสด็จมาหาท่าน แต่ถ้าเราไปแล้วเราก็จะใช้พระองค์มาหาท่าน”</a:t>
            </a:r>
          </a:p>
          <a:p>
            <a:r>
              <a:rPr lang="th-TH" sz="2800" b="1" i="1" dirty="0" err="1"/>
              <a:t>ยอห์น</a:t>
            </a:r>
            <a:r>
              <a:rPr lang="th-TH" sz="2800" b="1" i="1" dirty="0"/>
              <a:t> 16:7</a:t>
            </a:r>
            <a:endParaRPr lang="en-US" sz="2800" dirty="0"/>
          </a:p>
        </p:txBody>
      </p:sp>
      <p:pic>
        <p:nvPicPr>
          <p:cNvPr id="5" name="รูปภาพ 4" descr="h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04800"/>
            <a:ext cx="5562600" cy="4171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วงรี 10"/>
          <p:cNvSpPr/>
          <p:nvPr/>
        </p:nvSpPr>
        <p:spPr>
          <a:xfrm>
            <a:off x="4953000" y="3505200"/>
            <a:ext cx="3886200" cy="1905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วงรี 9"/>
          <p:cNvSpPr/>
          <p:nvPr/>
        </p:nvSpPr>
        <p:spPr>
          <a:xfrm>
            <a:off x="990600" y="3810000"/>
            <a:ext cx="3886200" cy="1905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วงรี 8"/>
          <p:cNvSpPr/>
          <p:nvPr/>
        </p:nvSpPr>
        <p:spPr>
          <a:xfrm>
            <a:off x="5029200" y="1447800"/>
            <a:ext cx="3886200" cy="1905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วงรี 7"/>
          <p:cNvSpPr/>
          <p:nvPr/>
        </p:nvSpPr>
        <p:spPr>
          <a:xfrm>
            <a:off x="457200" y="1600200"/>
            <a:ext cx="3886200" cy="1905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438400" y="381000"/>
            <a:ext cx="484619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3200" b="1" dirty="0"/>
              <a:t>ธรรมชาติขององค์พระวิญญาณบริสุทธิ์</a:t>
            </a:r>
            <a:endParaRPr lang="en-US" sz="3200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38200" y="2057400"/>
            <a:ext cx="335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</a:rPr>
              <a:t>สามารถอยู่ในเวลาเดียวกันได้ทุกแห่ง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i="1" dirty="0"/>
              <a:t>“ข้าพระองค์จะไปไหน ให้พ้นพระวิญญาณของพระองค์ได้ หรือข้าพระองค์จะหนีไปไหน ให้พ้นพระพักตร์ของพระองค์”</a:t>
            </a:r>
          </a:p>
          <a:p>
            <a:r>
              <a:rPr lang="th-TH" b="1" i="1" dirty="0"/>
              <a:t>สดุดี 139:7</a:t>
            </a:r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209800" y="4267200"/>
            <a:ext cx="1790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</a:rPr>
              <a:t>ทรงสัพพัญญู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324600" y="1981200"/>
            <a:ext cx="1962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err="1">
                <a:solidFill>
                  <a:srgbClr val="FF0000"/>
                </a:solidFill>
              </a:rPr>
              <a:t>ทรงพ</a:t>
            </a:r>
            <a:r>
              <a:rPr lang="th-TH" sz="3200" b="1" dirty="0">
                <a:solidFill>
                  <a:srgbClr val="FF0000"/>
                </a:solidFill>
              </a:rPr>
              <a:t>ลานุภาพ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943600" y="4267200"/>
            <a:ext cx="1568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</a:rPr>
              <a:t>เป็นนิ</a:t>
            </a:r>
            <a:r>
              <a:rPr lang="th-TH" sz="3200" b="1" dirty="0" err="1">
                <a:solidFill>
                  <a:srgbClr val="FF0000"/>
                </a:solidFill>
              </a:rPr>
              <a:t>รันดร์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895600" y="5105400"/>
            <a:ext cx="1317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/>
              <a:t>1 โค</a:t>
            </a:r>
            <a:r>
              <a:rPr lang="th-TH" b="1" i="1" dirty="0" err="1"/>
              <a:t>รินธ์</a:t>
            </a:r>
            <a:r>
              <a:rPr lang="th-TH" b="1" i="1" dirty="0"/>
              <a:t> 2:10-11</a:t>
            </a:r>
            <a:endParaRPr lang="en-US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7391400" y="4876800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 err="1"/>
              <a:t>ฮีบรู</a:t>
            </a:r>
            <a:r>
              <a:rPr lang="th-TH" b="1" i="1" dirty="0"/>
              <a:t> 9:14</a:t>
            </a:r>
            <a:endParaRPr lang="en-US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7239000" y="2819400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/>
              <a:t>กิจการ 1:8</a:t>
            </a:r>
            <a:endParaRPr lang="en-US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590800" y="3048000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/>
              <a:t>สดุดี 139:7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8" grpId="0" animBg="1"/>
      <p:bldP spid="3" grpId="0"/>
      <p:bldP spid="5" grpId="0"/>
      <p:bldP spid="6" grpId="0"/>
      <p:bldP spid="7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01907" y="358914"/>
            <a:ext cx="5537093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บุคลิกภาพของพระวิญญาณบริสุทธิ์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5638800" y="2743200"/>
            <a:ext cx="2743200" cy="1905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วงรี 3"/>
          <p:cNvSpPr/>
          <p:nvPr/>
        </p:nvSpPr>
        <p:spPr>
          <a:xfrm>
            <a:off x="609600" y="3657600"/>
            <a:ext cx="3886200" cy="1905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วงรี 4"/>
          <p:cNvSpPr/>
          <p:nvPr/>
        </p:nvSpPr>
        <p:spPr>
          <a:xfrm>
            <a:off x="3962400" y="1371600"/>
            <a:ext cx="3048000" cy="1447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วงรี 5"/>
          <p:cNvSpPr/>
          <p:nvPr/>
        </p:nvSpPr>
        <p:spPr>
          <a:xfrm>
            <a:off x="838200" y="1752600"/>
            <a:ext cx="2743200" cy="1447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09600" y="213360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00CC"/>
                </a:solidFill>
              </a:rPr>
              <a:t>มีจิตใจ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600200" y="3886200"/>
            <a:ext cx="1981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00CC"/>
                </a:solidFill>
              </a:rPr>
              <a:t>ค้นและตรวจดูจิตใจของมนุษย์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953000" y="1828800"/>
            <a:ext cx="1119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0000CC"/>
                </a:solidFill>
              </a:rPr>
              <a:t>ตรัสได้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553200" y="3429000"/>
            <a:ext cx="1101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0000CC"/>
                </a:solidFill>
              </a:rPr>
              <a:t>ทรงรัก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5" name="วงรี 14"/>
          <p:cNvSpPr/>
          <p:nvPr/>
        </p:nvSpPr>
        <p:spPr>
          <a:xfrm>
            <a:off x="4953000" y="5029200"/>
            <a:ext cx="2743200" cy="1447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724400" y="541020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00CC"/>
                </a:solidFill>
              </a:rPr>
              <a:t>ทรงช่วยขอแทน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324600" y="6096000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/>
              <a:t>โรม 8:26</a:t>
            </a:r>
            <a:endParaRPr lang="en-US" dirty="0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7010400" y="4191000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/>
              <a:t>โรม 15:30</a:t>
            </a:r>
            <a:endParaRPr lang="en-US" dirty="0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638800" y="2362200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/>
              <a:t>กิจการ 8:29</a:t>
            </a:r>
            <a:endParaRPr lang="en-US" dirty="0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3352800" y="5029200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/>
              <a:t>1 โค</a:t>
            </a:r>
            <a:r>
              <a:rPr lang="th-TH" b="1" i="1" dirty="0" err="1"/>
              <a:t>รินธ์</a:t>
            </a:r>
            <a:r>
              <a:rPr lang="th-TH" b="1" i="1" dirty="0"/>
              <a:t> 12:11</a:t>
            </a:r>
            <a:endParaRPr lang="en-US" dirty="0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2514600" y="2667000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/>
              <a:t>โรม 8:27</a:t>
            </a:r>
            <a:endParaRPr lang="en-US" dirty="0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09600" y="2667000"/>
            <a:ext cx="8013732" cy="11079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พระวิญญาณบริสุทธิ์เป็นบุคคล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1876</Words>
  <Application>Microsoft Office PowerPoint</Application>
  <PresentationFormat>On-screen Show (4:3)</PresentationFormat>
  <Paragraphs>121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DATA1</dc:creator>
  <cp:lastModifiedBy>user</cp:lastModifiedBy>
  <cp:revision>67</cp:revision>
  <dcterms:created xsi:type="dcterms:W3CDTF">2015-01-16T03:14:06Z</dcterms:created>
  <dcterms:modified xsi:type="dcterms:W3CDTF">2022-10-11T08:31:54Z</dcterms:modified>
</cp:coreProperties>
</file>