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12" r:id="rId3"/>
    <p:sldId id="275" r:id="rId4"/>
    <p:sldId id="286" r:id="rId5"/>
    <p:sldId id="295" r:id="rId6"/>
    <p:sldId id="268" r:id="rId7"/>
    <p:sldId id="276" r:id="rId8"/>
    <p:sldId id="259" r:id="rId9"/>
    <p:sldId id="257" r:id="rId10"/>
    <p:sldId id="298" r:id="rId11"/>
    <p:sldId id="277" r:id="rId12"/>
    <p:sldId id="279" r:id="rId13"/>
    <p:sldId id="256" r:id="rId14"/>
    <p:sldId id="260" r:id="rId15"/>
    <p:sldId id="271" r:id="rId16"/>
    <p:sldId id="269" r:id="rId17"/>
    <p:sldId id="266" r:id="rId18"/>
    <p:sldId id="267" r:id="rId19"/>
    <p:sldId id="280" r:id="rId20"/>
    <p:sldId id="303" r:id="rId21"/>
    <p:sldId id="265" r:id="rId22"/>
    <p:sldId id="283" r:id="rId23"/>
    <p:sldId id="261" r:id="rId24"/>
    <p:sldId id="297" r:id="rId25"/>
    <p:sldId id="304" r:id="rId26"/>
    <p:sldId id="309" r:id="rId27"/>
    <p:sldId id="305" r:id="rId28"/>
    <p:sldId id="307" r:id="rId29"/>
    <p:sldId id="301" r:id="rId30"/>
    <p:sldId id="294" r:id="rId31"/>
    <p:sldId id="299" r:id="rId32"/>
    <p:sldId id="300" r:id="rId33"/>
    <p:sldId id="306" r:id="rId34"/>
    <p:sldId id="311" r:id="rId35"/>
    <p:sldId id="296" r:id="rId36"/>
    <p:sldId id="282" r:id="rId37"/>
    <p:sldId id="270" r:id="rId38"/>
    <p:sldId id="313" r:id="rId39"/>
    <p:sldId id="284" r:id="rId40"/>
    <p:sldId id="302" r:id="rId41"/>
    <p:sldId id="272" r:id="rId42"/>
    <p:sldId id="278" r:id="rId43"/>
    <p:sldId id="262" r:id="rId44"/>
    <p:sldId id="258" r:id="rId45"/>
    <p:sldId id="285" r:id="rId46"/>
    <p:sldId id="263" r:id="rId47"/>
    <p:sldId id="287" r:id="rId48"/>
    <p:sldId id="288" r:id="rId49"/>
    <p:sldId id="289" r:id="rId50"/>
    <p:sldId id="290" r:id="rId51"/>
    <p:sldId id="315" r:id="rId52"/>
    <p:sldId id="291" r:id="rId53"/>
    <p:sldId id="292" r:id="rId54"/>
    <p:sldId id="293" r:id="rId55"/>
    <p:sldId id="281" r:id="rId56"/>
    <p:sldId id="31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9A75-1ECF-4504-9321-CF0789B8E02C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A40A6-70C2-4663-9E8A-CEEC2905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393393725-1373432455-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152400"/>
            <a:ext cx="8305800" cy="65556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6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ข้าพเจ้า​ขอ​อัญเชิญ​สวรรค์​และ​โลก​ให้​เป็น​พยาน​ต่อ​ท่าน​ใน​วันนี้​ว่า ข้าพเจ้า​ตั้ง​ชีวิต​และ​ความ​ตาย ​พระ​พร​และ​คำ​สาปแช่ง​ไว้​ต่อ​หน้า​ท่าน เพราะ​ฉะนั้น​ท่าน​จง​เลือก​เอา​ข้าง​ชีวิต​เพื่อ​ท่าน​และ​ลูกหลาน​ของ​ท่าน​จะ​ได้​มี​ชีวิต​อยู่​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/>
              <a:t>Deuteronomy 30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20286" y="533400"/>
            <a:ext cx="39324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จริงไม่จริง</a:t>
            </a:r>
            <a:endParaRPr lang="th-TH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4114800" y="2590800"/>
            <a:ext cx="45720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วงรี 5"/>
          <p:cNvSpPr/>
          <p:nvPr/>
        </p:nvSpPr>
        <p:spPr>
          <a:xfrm>
            <a:off x="838200" y="2590800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9600" y="28956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เวรกรรม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638800" y="3048000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/>
              <a:t>คำสาปแช่ง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9" name="รูปภาพ 8" descr="0001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267200"/>
            <a:ext cx="4162425" cy="2352675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3810000" y="4724400"/>
            <a:ext cx="864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บาป</a:t>
            </a:r>
            <a:endParaRPr lang="en-US" sz="4000" dirty="0"/>
          </a:p>
        </p:txBody>
      </p:sp>
      <p:pic>
        <p:nvPicPr>
          <p:cNvPr id="11" name="รูปภาพ 10" descr="017745_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038600"/>
            <a:ext cx="3048000" cy="2209800"/>
          </a:xfrm>
          <a:prstGeom prst="rect">
            <a:avLst/>
          </a:prstGeom>
        </p:spPr>
      </p:pic>
      <p:sp>
        <p:nvSpPr>
          <p:cNvPr id="12" name="วงรี 11"/>
          <p:cNvSpPr/>
          <p:nvPr/>
        </p:nvSpPr>
        <p:spPr>
          <a:xfrm>
            <a:off x="4876800" y="3733800"/>
            <a:ext cx="3962400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4876800" y="4114800"/>
            <a:ext cx="4267200" cy="228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381000" y="304800"/>
            <a:ext cx="8382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ขโมย​นั้น​ย่อม​มา​เพื่อ​จะ​ลัก​และ​ฆ่า​และ​ทำลาย​เสีย เรา​ได้มา​เพื่อ​เขา​ทั้ง​หลาย​จะ​ได้​ชีวิต และ​จะ​ได้​อย่าง​ครบ​บริบูรณ์​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19200" y="457200"/>
            <a:ext cx="6808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ความบาป และผลแห่งความบาป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6200" y="5461337"/>
            <a:ext cx="906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baseline="30000" dirty="0"/>
              <a:t> 12 </a:t>
            </a:r>
            <a:r>
              <a:rPr lang="th-TH" sz="2000" b="1" dirty="0"/>
              <a:t>เหตุ​ฉะนั้น เช่น​เดียว​กับที่​บาป​ได้​เข้า​มา​ใน​โลก​เพราะ​คนๆ เดียว และ​ความ​ตาย​ก็​เกิด​มา​เพราะ​บาป​นั้น และ​ความ​ตาย​ก็​ได้​แผ่​ไป​ถึง​มวล​มนุษย์​ทุก​คน เพราะ​มนุษย์​ทุก​คน​ทำ​บาป </a:t>
            </a:r>
            <a:r>
              <a:rPr lang="en-US" sz="2000" b="1" dirty="0"/>
              <a:t>Romans 5</a:t>
            </a:r>
          </a:p>
          <a:p>
            <a:endParaRPr lang="en-US" sz="2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05000" y="2743200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ตามลงไปจาก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02022" y="1524000"/>
            <a:ext cx="857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พ่อ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181600" y="2277070"/>
            <a:ext cx="797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ลูก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953000" y="3352800"/>
            <a:ext cx="1406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หลาน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65268" y="4343400"/>
            <a:ext cx="133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เหลน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6858000" y="1524000"/>
            <a:ext cx="533400" cy="3581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943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34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5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ผู้​ทรง​สำแดง​ความ​รัก​มั่นคง​ต่อ​มนุษย์​กระทั่ง​พัน​ชั่ว​อายุ ผู้​ทรง​โปรด​ยกโทษ​การ​ล่วง​ละเมิด การ​ทรยศ และ​บาป​ของ​เขา​เสีย แต่​จะ​ทรง​ถือ​ว่า ไม่​มี​โทษ​ก็​หา​มิได้ และ​ให้​โทษ​บิดา​ตก​ทอด​ไป​ถึง​ลูกหลาน​สาม​ชั่ว สี่​ชั่ว​อายุ​คน”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31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​ใน​สมัย​นั้น เขา​จะ​ไม่​กล่าว​ต่อไป​อีก​ว่า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‘บิดา​รับประทาน​องุ่น​เปรี้ยว​และ​บุตร​ก็​เข็ด​ฟัน’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962400"/>
            <a:ext cx="1847850" cy="2466975"/>
          </a:xfrm>
          <a:prstGeom prst="rect">
            <a:avLst/>
          </a:prstGeom>
        </p:spPr>
      </p:pic>
      <p:pic>
        <p:nvPicPr>
          <p:cNvPr id="4" name="รูปภาพ 3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962400"/>
            <a:ext cx="16764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2286000" cy="1828800"/>
          </a:xfrm>
          <a:prstGeom prst="rect">
            <a:avLst/>
          </a:prstGeom>
        </p:spPr>
      </p:pic>
      <p:pic>
        <p:nvPicPr>
          <p:cNvPr id="3" name="รูปภาพ 2" descr="588997-topic-ix-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2419048" cy="1828800"/>
          </a:xfrm>
          <a:prstGeom prst="rect">
            <a:avLst/>
          </a:prstGeom>
        </p:spPr>
      </p:pic>
      <p:pic>
        <p:nvPicPr>
          <p:cNvPr id="4" name="รูปภาพ 3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-1"/>
            <a:ext cx="2758190" cy="1828800"/>
          </a:xfrm>
          <a:prstGeom prst="rect">
            <a:avLst/>
          </a:prstGeom>
        </p:spPr>
      </p:pic>
      <p:pic>
        <p:nvPicPr>
          <p:cNvPr id="5" name="รูปภาพ 4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2302933" cy="1828800"/>
          </a:xfrm>
          <a:prstGeom prst="rect">
            <a:avLst/>
          </a:prstGeom>
        </p:spPr>
      </p:pic>
      <p:pic>
        <p:nvPicPr>
          <p:cNvPr id="6" name="รูปภาพ 5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05000"/>
            <a:ext cx="2743200" cy="1828800"/>
          </a:xfrm>
          <a:prstGeom prst="rect">
            <a:avLst/>
          </a:prstGeom>
        </p:spPr>
      </p:pic>
      <p:pic>
        <p:nvPicPr>
          <p:cNvPr id="7" name="รูปภาพ 6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1981200"/>
            <a:ext cx="2698716" cy="1828800"/>
          </a:xfrm>
          <a:prstGeom prst="rect">
            <a:avLst/>
          </a:prstGeom>
        </p:spPr>
      </p:pic>
      <p:pic>
        <p:nvPicPr>
          <p:cNvPr id="8" name="รูปภาพ 7" descr="download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3810000"/>
            <a:ext cx="2743200" cy="1828800"/>
          </a:xfrm>
          <a:prstGeom prst="rect">
            <a:avLst/>
          </a:prstGeom>
        </p:spPr>
      </p:pic>
      <p:pic>
        <p:nvPicPr>
          <p:cNvPr id="9" name="รูปภาพ 8" descr="NjpUs24nCQKx5e1HUZRV4PZju0knnQb5EnMtA0Wr1s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1905000"/>
            <a:ext cx="2729023" cy="1828800"/>
          </a:xfrm>
          <a:prstGeom prst="rect">
            <a:avLst/>
          </a:prstGeom>
        </p:spPr>
      </p:pic>
      <p:pic>
        <p:nvPicPr>
          <p:cNvPr id="10" name="รูปภาพ 9" descr="download (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7800" y="3810000"/>
            <a:ext cx="3048000" cy="1828800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304800" y="5657671"/>
            <a:ext cx="838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ประชากร​ของ​เรา​ถูก​ทำลาย​เพราะ​ขาด​ความ​รู้</a:t>
            </a:r>
          </a:p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เพราะ​เจ้า​ปฏิเสธ​ไม่​รับ​ความ​รู้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Hosea 4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828800"/>
            <a:ext cx="2028825" cy="2257425"/>
          </a:xfrm>
          <a:prstGeom prst="rect">
            <a:avLst/>
          </a:prstGeom>
        </p:spPr>
      </p:pic>
      <p:pic>
        <p:nvPicPr>
          <p:cNvPr id="4" name="รูปภาพ 3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2762250" cy="1657350"/>
          </a:xfrm>
          <a:prstGeom prst="rect">
            <a:avLst/>
          </a:prstGeom>
        </p:spPr>
      </p:pic>
      <p:pic>
        <p:nvPicPr>
          <p:cNvPr id="5" name="รูปภาพ 4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0"/>
            <a:ext cx="2095500" cy="2181225"/>
          </a:xfrm>
          <a:prstGeom prst="rect">
            <a:avLst/>
          </a:prstGeom>
        </p:spPr>
      </p:pic>
      <p:pic>
        <p:nvPicPr>
          <p:cNvPr id="6" name="รูปภาพ 5" descr="spd_20080420133943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1000"/>
            <a:ext cx="3602736" cy="3297936"/>
          </a:xfrm>
          <a:prstGeom prst="rect">
            <a:avLst/>
          </a:prstGeom>
        </p:spPr>
      </p:pic>
      <p:pic>
        <p:nvPicPr>
          <p:cNvPr id="7" name="รูปภาพ 6" descr="CLV2-1-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86250"/>
            <a:ext cx="6286500" cy="2571750"/>
          </a:xfrm>
          <a:prstGeom prst="rect">
            <a:avLst/>
          </a:prstGeom>
        </p:spPr>
      </p:pic>
      <p:pic>
        <p:nvPicPr>
          <p:cNvPr id="8" name="รูปภาพ 7" descr="untitled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1650" y="4300537"/>
            <a:ext cx="3409950" cy="2557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ch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3546" y="0"/>
            <a:ext cx="46969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ch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009" y="0"/>
            <a:ext cx="48939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2514600" cy="2310423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33400" y="5181600"/>
            <a:ext cx="838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ประชากร​ของ​เรา​ถูก​ทำลาย​เพราะ​ขาด​ความ​รู้</a:t>
            </a:r>
          </a:p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เพราะ​เจ้า​ปฏิเสธ​ไม่​รับ​ความ​รู้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Hosea 4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2650" y="609600"/>
            <a:ext cx="2266950" cy="1409700"/>
          </a:xfrm>
          <a:prstGeom prst="rect">
            <a:avLst/>
          </a:prstGeom>
        </p:spPr>
      </p:pic>
      <p:pic>
        <p:nvPicPr>
          <p:cNvPr id="7" name="รูปภาพ 6" descr="download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609600"/>
            <a:ext cx="2619375" cy="1743075"/>
          </a:xfrm>
          <a:prstGeom prst="rect">
            <a:avLst/>
          </a:prstGeom>
        </p:spPr>
      </p:pic>
      <p:pic>
        <p:nvPicPr>
          <p:cNvPr id="8" name="รูปภาพ 7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685800"/>
            <a:ext cx="2752725" cy="1666875"/>
          </a:xfrm>
          <a:prstGeom prst="rect">
            <a:avLst/>
          </a:prstGeom>
        </p:spPr>
      </p:pic>
      <p:pic>
        <p:nvPicPr>
          <p:cNvPr id="9" name="รูปภาพ 8" descr="imag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971800"/>
            <a:ext cx="2581275" cy="1771650"/>
          </a:xfrm>
          <a:prstGeom prst="rect">
            <a:avLst/>
          </a:prstGeom>
        </p:spPr>
      </p:pic>
      <p:pic>
        <p:nvPicPr>
          <p:cNvPr id="10" name="รูปภาพ 9" descr="download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2971800"/>
            <a:ext cx="2524125" cy="1809750"/>
          </a:xfrm>
          <a:prstGeom prst="rect">
            <a:avLst/>
          </a:prstGeom>
        </p:spPr>
      </p:pic>
      <p:pic>
        <p:nvPicPr>
          <p:cNvPr id="11" name="รูปภาพ 10" descr="download (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3048000"/>
            <a:ext cx="270510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643943-img-1354002910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3400" y="5581471"/>
            <a:ext cx="838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ประชากร​ของ​เรา​ถูก​ทำลาย​เพราะ​ขาด​ความ​รู้</a:t>
            </a:r>
          </a:p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เพราะ​เจ้า​ปฏิเสธ​ไม่​รับ​ความ​รู้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Hosea 4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90812" y="228600"/>
            <a:ext cx="3986989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รากขมขื่น</a:t>
            </a:r>
          </a:p>
          <a:p>
            <a:pPr algn="ctr"/>
            <a:r>
              <a:rPr lang="th-TH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เอซาว 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EGO</a:t>
            </a:r>
            <a:endParaRPr lang="th-TH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ชาวเอโดมกับอิสราเอล</a:t>
            </a:r>
            <a:endParaRPr lang="th-TH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24600" y="4419600"/>
            <a:ext cx="251383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ผิดประเวณี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218976" y="304800"/>
            <a:ext cx="277262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โกง </a:t>
            </a:r>
          </a:p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คอ</a:t>
            </a:r>
            <a:r>
              <a:rPr lang="th-TH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รับชั่น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324600" y="3276600"/>
            <a:ext cx="201850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โมโหร้าย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324600" y="2209800"/>
            <a:ext cx="221086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เห็นแก่ตัว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914400" y="2438400"/>
            <a:ext cx="3749744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รากขมขื่น</a:t>
            </a:r>
          </a:p>
          <a:p>
            <a:pPr algn="ctr"/>
            <a:r>
              <a:rPr lang="th-TH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อับ</a:t>
            </a:r>
            <a:r>
              <a:rPr lang="th-TH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ราฮัมกับอิ</a:t>
            </a:r>
            <a:r>
              <a:rPr lang="th-TH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ชมา</a:t>
            </a:r>
            <a:r>
              <a:rPr lang="th-TH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เอล</a:t>
            </a:r>
            <a:endParaRPr lang="th-TH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857767" y="3962400"/>
            <a:ext cx="186301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รากขมขื่น</a:t>
            </a:r>
          </a:p>
          <a:p>
            <a:pPr algn="ctr"/>
            <a:r>
              <a:rPr lang="th-TH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ซีเรีย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996_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546100"/>
            <a:ext cx="8051800" cy="57658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650307" y="1295400"/>
            <a:ext cx="290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เมล็ด 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SEED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9050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ฉธบ</a:t>
            </a:r>
            <a:r>
              <a:rPr lang="th-TH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28:15-68</a:t>
            </a:r>
            <a:endParaRPr lang="th-TH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76800" y="609600"/>
            <a:ext cx="4267200" cy="102076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Genesis 20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th-TH" sz="2400" b="1" dirty="0">
                <a:solidFill>
                  <a:srgbClr val="C00000"/>
                </a:solidFill>
              </a:rPr>
              <a:t>อับ</a:t>
            </a:r>
            <a:r>
              <a:rPr lang="th-TH" sz="2400" b="1" dirty="0" err="1">
                <a:solidFill>
                  <a:srgbClr val="C00000"/>
                </a:solidFill>
              </a:rPr>
              <a:t>ราฮัม</a:t>
            </a:r>
            <a:r>
              <a:rPr lang="th-TH" sz="2400" b="1" dirty="0">
                <a:solidFill>
                  <a:srgbClr val="C00000"/>
                </a:solidFill>
              </a:rPr>
              <a:t>โกหก​อาบี</a:t>
            </a:r>
            <a:r>
              <a:rPr lang="th-TH" sz="2400" b="1" dirty="0" err="1">
                <a:solidFill>
                  <a:srgbClr val="C00000"/>
                </a:solidFill>
              </a:rPr>
              <a:t>เมเลค</a:t>
            </a:r>
            <a:r>
              <a:rPr lang="th-TH" sz="2400" dirty="0" err="1">
                <a:solidFill>
                  <a:srgbClr val="C00000"/>
                </a:solidFill>
              </a:rPr>
              <a:t>แห่ง</a:t>
            </a:r>
            <a:r>
              <a:rPr lang="th-TH" sz="2400" dirty="0">
                <a:solidFill>
                  <a:srgbClr val="C00000"/>
                </a:solidFill>
              </a:rPr>
              <a:t>​เก-</a:t>
            </a:r>
            <a:r>
              <a:rPr lang="th-TH" sz="2400" dirty="0" err="1">
                <a:solidFill>
                  <a:srgbClr val="C00000"/>
                </a:solidFill>
              </a:rPr>
              <a:t>ราร์</a:t>
            </a:r>
            <a:r>
              <a:rPr lang="th-TH" sz="2400" b="1" dirty="0">
                <a:solidFill>
                  <a:srgbClr val="C00000"/>
                </a:solidFill>
              </a:rPr>
              <a:t>  เรื่อง</a:t>
            </a:r>
            <a:r>
              <a:rPr lang="th-TH" sz="2400" dirty="0">
                <a:solidFill>
                  <a:srgbClr val="C00000"/>
                </a:solidFill>
              </a:rPr>
              <a:t>ซา</a:t>
            </a:r>
            <a:r>
              <a:rPr lang="th-TH" sz="2400" dirty="0" err="1">
                <a:solidFill>
                  <a:srgbClr val="C00000"/>
                </a:solidFill>
              </a:rPr>
              <a:t>ราห์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759484" y="0"/>
            <a:ext cx="923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ตัวอย่าง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90800" y="762000"/>
            <a:ext cx="1983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อับรา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ฮัม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22931" y="2514600"/>
            <a:ext cx="1455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อิสอัค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3256331" y="16002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ลูกศรลง 6"/>
          <p:cNvSpPr/>
          <p:nvPr/>
        </p:nvSpPr>
        <p:spPr>
          <a:xfrm>
            <a:off x="3276600" y="35052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008283" y="4343400"/>
            <a:ext cx="3078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ยา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โคบ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เอซาว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29200" y="24384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26</a:t>
            </a:r>
            <a:r>
              <a:rPr lang="th-TH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h-TH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อิสอัค</a:t>
            </a:r>
            <a:r>
              <a:rPr lang="th-TH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โกหก​อาบี</a:t>
            </a:r>
            <a:r>
              <a:rPr lang="th-TH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เมเลค</a:t>
            </a:r>
            <a:r>
              <a:rPr lang="th-TH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​พระ​ราชา​แห่ง​ชาว​</a:t>
            </a:r>
            <a:r>
              <a:rPr lang="th-TH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ฟีลิสเตีย</a:t>
            </a:r>
            <a:r>
              <a:rPr lang="th-TH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 </a:t>
            </a:r>
            <a:r>
              <a:rPr lang="th-TH" sz="24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เรื่อง </a:t>
            </a:r>
            <a:r>
              <a:rPr lang="th-TH" sz="2400" dirty="0" err="1">
                <a:solidFill>
                  <a:srgbClr val="C00000"/>
                </a:solidFill>
              </a:rPr>
              <a:t>เรเบ</a:t>
            </a:r>
            <a:r>
              <a:rPr lang="th-TH" sz="2400" dirty="0">
                <a:solidFill>
                  <a:srgbClr val="C00000"/>
                </a:solidFill>
              </a:rPr>
              <a:t>​</a:t>
            </a:r>
            <a:r>
              <a:rPr lang="th-TH" sz="2400" dirty="0" err="1">
                <a:solidFill>
                  <a:srgbClr val="C00000"/>
                </a:solidFill>
              </a:rPr>
              <a:t>คาห์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029200" y="411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เอซาว​ขาย​สิทธิ​บุตร​หัวปี ดูหมิ่น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เห็นแก่ปากท้องด้วยซุบ </a:t>
            </a:r>
          </a:p>
          <a:p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โกหกเอสิทธิ    ตามฆ่ากัน ด้วยใจขมขื่น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81000" y="762000"/>
            <a:ext cx="141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คาอิน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0" y="3581400"/>
            <a:ext cx="1579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ลา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เมค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838200" y="1752600"/>
            <a:ext cx="5334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05400" y="54864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34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แก้​แค้น​ที่​ดี​</a:t>
            </a:r>
            <a:r>
              <a:rPr lang="th-TH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นาห์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​ถูก​ทำ​อนาจาร ​สิ​เม​โอน​และ​</a:t>
            </a:r>
            <a:r>
              <a:rPr lang="th-TH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วี บุตร​ชายฆ่า</a:t>
            </a:r>
            <a:r>
              <a:rPr lang="th-TH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เคม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และครอบครัว​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133600" y="6019800"/>
            <a:ext cx="2956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สิ​เม​โอน​และ​</a:t>
            </a:r>
            <a:r>
              <a:rPr lang="th-TH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วี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3276600" y="51816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51485" y="76200"/>
            <a:ext cx="3175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เฮโรดมหาราช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12333" y="1828800"/>
            <a:ext cx="3591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เฮ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โรด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แอนทิพัส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2113331" y="9144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ลูกศรลง 4"/>
          <p:cNvSpPr/>
          <p:nvPr/>
        </p:nvSpPr>
        <p:spPr>
          <a:xfrm>
            <a:off x="2133600" y="28194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8728" y="3657600"/>
            <a:ext cx="3671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เฮ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โรด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อากริป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ปา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2133600" y="44958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876800" y="228600"/>
            <a:ext cx="4267200" cy="1020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ฆ่าเด็กเมื่อตอนพระเยซูมาบังเกิด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029200" y="20574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ฆ่า</a:t>
            </a:r>
            <a:r>
              <a:rPr lang="th-TH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ยอห์น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ล่วงประเวณี  เฮโล</a:t>
            </a:r>
            <a:r>
              <a:rPr lang="th-TH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เดียส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724400" y="3733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800" b="1" dirty="0"/>
              <a:t>ฆ่ายากอบ </a:t>
            </a:r>
            <a:r>
              <a:rPr lang="th-TH" sz="2800" b="1" dirty="0" err="1"/>
              <a:t>จับเปโตร</a:t>
            </a:r>
            <a:r>
              <a:rPr lang="th-TH" sz="2800" b="1" dirty="0"/>
              <a:t>ขังคุก ฆ่าทหารยาม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029200" y="53340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/>
              <a:t>เปา</a:t>
            </a:r>
            <a:r>
              <a:rPr lang="th-TH" sz="3200" b="1" dirty="0" err="1"/>
              <a:t>โล</a:t>
            </a:r>
            <a:r>
              <a:rPr lang="th-TH" sz="3200" b="1" dirty="0"/>
              <a:t> ชวนให้</a:t>
            </a:r>
            <a:r>
              <a:rPr lang="th-TH" sz="3200" b="1" dirty="0" err="1"/>
              <a:t>เป็นคริส</a:t>
            </a:r>
            <a:r>
              <a:rPr lang="th-TH" sz="3200" b="1" dirty="0"/>
              <a:t>เตียน</a:t>
            </a:r>
            <a:endParaRPr lang="en-US" sz="3200" b="1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73714" y="5257800"/>
            <a:ext cx="419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เฮ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โรด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อากริป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ปา 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52400" y="914400"/>
            <a:ext cx="1803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ชาวเอโดม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838200" y="60198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Jeremiah 31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h-TH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29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​ใน​สมัย​นั้น เขา​จะ​ไม่​กล่าว​ต่อไป​อีก​ว่า‘บิดา​รับประทาน​องุ่น​เปรี้ยว​และ​บุตร​ก็​เข็ด​ฟัน’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 rot="20011778">
            <a:off x="-174974" y="2724653"/>
            <a:ext cx="9488496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ขจัดนามสกุลนี้ออกจากโลก</a:t>
            </a:r>
            <a:endParaRPr lang="th-TH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759484" y="0"/>
            <a:ext cx="923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ตัวอย่าง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8" grpId="0" animBg="1"/>
      <p:bldP spid="10" grpId="0"/>
      <p:bldP spid="11" grpId="0"/>
      <p:bldP spid="12" grpId="0"/>
      <p:bldP spid="13" grpId="0"/>
      <p:bldP spid="1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00400" y="381000"/>
            <a:ext cx="191911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นับถือรูปเคารพ</a:t>
            </a:r>
            <a:endParaRPr lang="th-TH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4800" y="228600"/>
            <a:ext cx="2667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dirty="0"/>
              <a:t>อม​รี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8600" y="2209800"/>
            <a:ext cx="2667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อาหับ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124200" y="2286000"/>
            <a:ext cx="57912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th-TH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พษ</a:t>
            </a:r>
            <a:r>
              <a:rPr lang="th-TH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</a:t>
            </a:r>
            <a:r>
              <a:rPr lang="th-TH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นับถือรูปเคารพ แต่งกับเยซา</a:t>
            </a:r>
            <a:r>
              <a:rPr lang="th-TH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เบล</a:t>
            </a:r>
            <a:r>
              <a:rPr lang="th-TH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ฆ่า</a:t>
            </a:r>
            <a:r>
              <a:rPr lang="th-TH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นาโบท</a:t>
            </a:r>
            <a:r>
              <a:rPr lang="th-TH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แย่งที่ดิน</a:t>
            </a:r>
            <a:endParaRPr lang="th-TH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 rot="20011778">
            <a:off x="5343831" y="4548347"/>
            <a:ext cx="1601721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ตาย</a:t>
            </a:r>
            <a:endParaRPr lang="th-TH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4800" y="4038600"/>
            <a:ext cx="2667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อาหัส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ยาห์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4876800" y="152400"/>
            <a:ext cx="3886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410200" y="685800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พ่อเลวลูกเลว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0" y="5858470"/>
            <a:ext cx="27431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เยโร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ฮัม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ลูกศรลง 13"/>
          <p:cNvSpPr/>
          <p:nvPr/>
        </p:nvSpPr>
        <p:spPr>
          <a:xfrm>
            <a:off x="1371600" y="13716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ลูกศรลง 14"/>
          <p:cNvSpPr/>
          <p:nvPr/>
        </p:nvSpPr>
        <p:spPr>
          <a:xfrm>
            <a:off x="1371600" y="32004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ลง 15"/>
          <p:cNvSpPr/>
          <p:nvPr/>
        </p:nvSpPr>
        <p:spPr>
          <a:xfrm>
            <a:off x="1371600" y="517267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352800" y="61722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ร้ายแรงกว่า</a:t>
            </a:r>
            <a:endParaRPr lang="en-US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759484" y="0"/>
            <a:ext cx="923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ตัวอย่าง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วงรี 37"/>
          <p:cNvSpPr/>
          <p:nvPr/>
        </p:nvSpPr>
        <p:spPr>
          <a:xfrm>
            <a:off x="3962400" y="4724400"/>
            <a:ext cx="1524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" y="295870"/>
            <a:ext cx="27431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เรโห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โบอัม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4800" y="2124670"/>
            <a:ext cx="2667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dirty="0"/>
              <a:t>อา</a:t>
            </a:r>
            <a:r>
              <a:rPr lang="th-TH" sz="5400" b="1" dirty="0" err="1"/>
              <a:t>บียัม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1447800" y="136267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019801" y="304800"/>
            <a:ext cx="27431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อาสา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019801" y="2048470"/>
            <a:ext cx="2667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dirty="0"/>
              <a:t>เยโฮชา</a:t>
            </a:r>
            <a:r>
              <a:rPr lang="th-TH" sz="5400" b="1" dirty="0" err="1"/>
              <a:t>ฟัท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ลูกศรลง 18"/>
          <p:cNvSpPr/>
          <p:nvPr/>
        </p:nvSpPr>
        <p:spPr>
          <a:xfrm>
            <a:off x="7162801" y="12954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ลง 19"/>
          <p:cNvSpPr/>
          <p:nvPr/>
        </p:nvSpPr>
        <p:spPr>
          <a:xfrm>
            <a:off x="7162801" y="31242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145496" y="304800"/>
            <a:ext cx="27431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บาอาชา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145496" y="2057400"/>
            <a:ext cx="2667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dirty="0"/>
              <a:t>เอ</a:t>
            </a:r>
            <a:r>
              <a:rPr lang="th-TH" sz="5400" b="1" dirty="0" err="1"/>
              <a:t>ลาห์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ลูกศรลง 22"/>
          <p:cNvSpPr/>
          <p:nvPr/>
        </p:nvSpPr>
        <p:spPr>
          <a:xfrm>
            <a:off x="4288496" y="12954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019800" y="3886200"/>
            <a:ext cx="27431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โยรัม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4" name="กลุ่ม 43"/>
          <p:cNvGrpSpPr/>
          <p:nvPr/>
        </p:nvGrpSpPr>
        <p:grpSpPr>
          <a:xfrm>
            <a:off x="3297236" y="2895600"/>
            <a:ext cx="2265364" cy="1456730"/>
            <a:chOff x="3297236" y="2895600"/>
            <a:chExt cx="2265364" cy="1456730"/>
          </a:xfrm>
        </p:grpSpPr>
        <p:sp>
          <p:nvSpPr>
            <p:cNvPr id="29" name="คูณ 28"/>
            <p:cNvSpPr/>
            <p:nvPr/>
          </p:nvSpPr>
          <p:spPr>
            <a:xfrm>
              <a:off x="4364036" y="2895600"/>
              <a:ext cx="1066800" cy="9906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3297236" y="3429000"/>
              <a:ext cx="2265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สิ้นตระกูล</a:t>
              </a:r>
            </a:p>
          </p:txBody>
        </p:sp>
      </p:grpSp>
      <p:sp>
        <p:nvSpPr>
          <p:cNvPr id="27" name="ลูกศรลง 26"/>
          <p:cNvSpPr/>
          <p:nvPr/>
        </p:nvSpPr>
        <p:spPr>
          <a:xfrm>
            <a:off x="7239001" y="48768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6096000" y="5638800"/>
            <a:ext cx="27431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อาหัส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ยาห์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คูณ 30"/>
          <p:cNvSpPr/>
          <p:nvPr/>
        </p:nvSpPr>
        <p:spPr>
          <a:xfrm>
            <a:off x="7924800" y="4038600"/>
            <a:ext cx="1066800" cy="990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5181600" y="4419600"/>
            <a:ext cx="3050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แต่งงานกับน้องอมรี </a:t>
            </a:r>
            <a:r>
              <a:rPr lang="th-TH" sz="2400" b="1" dirty="0" err="1">
                <a:solidFill>
                  <a:srgbClr val="FF0000"/>
                </a:solidFill>
              </a:rPr>
              <a:t>อาธา</a:t>
            </a:r>
            <a:r>
              <a:rPr lang="th-TH" sz="2400" b="1" dirty="0">
                <a:solidFill>
                  <a:srgbClr val="FF0000"/>
                </a:solidFill>
              </a:rPr>
              <a:t>ริ</a:t>
            </a:r>
            <a:r>
              <a:rPr lang="th-TH" sz="2400" b="1" dirty="0" err="1">
                <a:solidFill>
                  <a:srgbClr val="FF0000"/>
                </a:solidFill>
              </a:rPr>
              <a:t>ยาห์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381000" y="62484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ยู</a:t>
            </a:r>
            <a:r>
              <a:rPr lang="th-TH" b="1" dirty="0" err="1"/>
              <a:t>ดาห์</a:t>
            </a:r>
            <a:endParaRPr lang="en-US" dirty="0"/>
          </a:p>
        </p:txBody>
      </p:sp>
      <p:cxnSp>
        <p:nvCxnSpPr>
          <p:cNvPr id="35" name="ลูกศรเชื่อมต่อแบบตรง 34"/>
          <p:cNvCxnSpPr/>
          <p:nvPr/>
        </p:nvCxnSpPr>
        <p:spPr>
          <a:xfrm flipV="1">
            <a:off x="8382000" y="1981200"/>
            <a:ext cx="152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 flipV="1">
            <a:off x="8229600" y="304800"/>
            <a:ext cx="152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 36"/>
          <p:cNvSpPr/>
          <p:nvPr/>
        </p:nvSpPr>
        <p:spPr>
          <a:xfrm>
            <a:off x="4038600" y="49530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เยฮู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40296" y="3505200"/>
            <a:ext cx="28039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ไม่พบชื่ออีกเลยในพระคัมภีร์</a:t>
            </a: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5410200" y="6248400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เต็มไปด้วยความชั่วร้ายตกช่องหน้าต่างตาย</a:t>
            </a:r>
            <a:endParaRPr lang="en-US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1524000" y="5715000"/>
            <a:ext cx="2667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dirty="0"/>
              <a:t>โย</a:t>
            </a:r>
            <a:r>
              <a:rPr lang="th-TH" sz="5400" b="1" dirty="0" err="1"/>
              <a:t>อาช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ลูกศรลง 41"/>
          <p:cNvSpPr/>
          <p:nvPr/>
        </p:nvSpPr>
        <p:spPr>
          <a:xfrm rot="5205897">
            <a:off x="4770842" y="5408220"/>
            <a:ext cx="533400" cy="15376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2133600" y="5410200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ถวายชีวิตให้กับพระเจ้า</a:t>
            </a:r>
            <a:endParaRPr lang="en-US" dirty="0"/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1371600" y="6248400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err="1">
                <a:solidFill>
                  <a:srgbClr val="FF0000"/>
                </a:solidFill>
              </a:rPr>
              <a:t>อาธา</a:t>
            </a:r>
            <a:r>
              <a:rPr lang="th-TH" sz="2400" b="1" dirty="0">
                <a:solidFill>
                  <a:srgbClr val="FF0000"/>
                </a:solidFill>
              </a:rPr>
              <a:t>ริ</a:t>
            </a:r>
            <a:r>
              <a:rPr lang="th-TH" sz="2400" b="1" dirty="0" err="1">
                <a:solidFill>
                  <a:srgbClr val="FF0000"/>
                </a:solidFill>
              </a:rPr>
              <a:t>ยาห์</a:t>
            </a:r>
            <a:r>
              <a:rPr lang="th-TH" sz="2400" b="1" dirty="0">
                <a:solidFill>
                  <a:srgbClr val="FF0000"/>
                </a:solidFill>
              </a:rPr>
              <a:t>ตามฆ่า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31" grpId="0" animBg="1"/>
      <p:bldP spid="32" grpId="0"/>
      <p:bldP spid="37" grpId="0"/>
      <p:bldP spid="40" grpId="0"/>
      <p:bldP spid="41" grpId="0" animBg="1"/>
      <p:bldP spid="42" grpId="0" animBg="1"/>
      <p:bldP spid="43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4800" y="381000"/>
            <a:ext cx="27431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เอลี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600" y="2133600"/>
            <a:ext cx="2667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dirty="0" err="1"/>
              <a:t>โฮฟนี</a:t>
            </a:r>
            <a:r>
              <a:rPr lang="th-TH" sz="5400" b="1" dirty="0"/>
              <a:t> และ </a:t>
            </a:r>
            <a:r>
              <a:rPr lang="th-TH" sz="5400" b="1" dirty="0" err="1"/>
              <a:t>ฟีเน</a:t>
            </a:r>
            <a:r>
              <a:rPr lang="th-TH" sz="5400" b="1" dirty="0"/>
              <a:t>หัส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8600" y="4800600"/>
            <a:ext cx="2667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อีคา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โบด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4876800" y="152400"/>
            <a:ext cx="38862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181600" y="304800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พ่อ</a:t>
            </a:r>
            <a:r>
              <a:rPr lang="th-TH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ประณี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ประนอมต่อบาป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800600" y="3657600"/>
            <a:ext cx="350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พระสิริหายไปไหน ไม่มีพระสิริ</a:t>
            </a:r>
          </a:p>
        </p:txBody>
      </p:sp>
      <p:sp>
        <p:nvSpPr>
          <p:cNvPr id="13" name="ลูกศรลง 12"/>
          <p:cNvSpPr/>
          <p:nvPr/>
        </p:nvSpPr>
        <p:spPr>
          <a:xfrm>
            <a:off x="1371600" y="14478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ลูกศรลง 13"/>
          <p:cNvSpPr/>
          <p:nvPr/>
        </p:nvSpPr>
        <p:spPr>
          <a:xfrm>
            <a:off x="1371600" y="39624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971800" y="28956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ซา</a:t>
            </a:r>
            <a:r>
              <a:rPr lang="th-TH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มูเอล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: 12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048000" y="54864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ซา</a:t>
            </a:r>
            <a:r>
              <a:rPr lang="th-TH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มูเอล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: 21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304800"/>
            <a:ext cx="8077200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b="1" baseline="30000" dirty="0"/>
              <a:t>39 </a:t>
            </a:r>
            <a:r>
              <a:rPr lang="th-TH" sz="2800" b="1" dirty="0"/>
              <a:t>ส่วน​เจ้า​ทั้ง​หลาย​ที่​เหลืออยู่​จะ​ทรุด​โทรม​ไป​ใน​แผ่นดิน​ศัตรู​ของ​เจ้า​นั้น​เพราะ​กรรม​บาป​ของ​ตน และ​เพราะ​กรรม​บาป​ของ​บรรพ​บุรุษ​ของ​ตน เขา​จะต้อง​ทรุด​โทรม​ไป​อย่าง​บรรพ​บุรุษ​ด้วย</a:t>
            </a:r>
            <a:r>
              <a:rPr lang="th-TH" sz="2800" b="1" baseline="30000" dirty="0"/>
              <a:t> 40 </a:t>
            </a:r>
            <a:r>
              <a:rPr lang="th-TH" sz="2800" b="1" dirty="0"/>
              <a:t>“แต่​ถ้า​เขา​ทั้ง​หลาย​สารภาพ​กรรม​บาป​ของ​เขา และ​กรรม​บาป​ของ​บรรพ​บุรุษ​ซึ่ง​เขา​ทั้ง​หลาย​กระทำ​ผิด​ต่อ​เรา​ด้วย​ความ​ทรยศ​ของ​เขา​นั้น และ​ที่​ได้​ประพฤติ​ขัดแย้ง​เรา​ [</a:t>
            </a:r>
            <a:r>
              <a:rPr lang="en-US" sz="2800" b="1" dirty="0"/>
              <a:t>NET Notes, TSK]</a:t>
            </a:r>
            <a:r>
              <a:rPr lang="en-US" sz="2800" b="1" baseline="30000" dirty="0"/>
              <a:t> 41 </a:t>
            </a:r>
            <a:r>
              <a:rPr lang="th-TH" sz="2800" b="1" dirty="0"/>
              <a:t>เรา​จึง​ดำเนินการ​ขัดแย้ง​เขา​ทั้ง​หลาย และ​ได้​นำ​เขา​เข้า​แผ่นดิน​แห่ง​ศัตรู​ของ​เขา ถ้า​เมื่อ​นั้น​จิตใจ​อัน​นอก​รีต​ของ​เขา​ถ่อม​ลง​แล้ว​และ​เขา​ได้​แก้ไข​ใน​เรื่อง​กรรม​บาป​ของ​เขา​แล้ว​ [</a:t>
            </a:r>
            <a:r>
              <a:rPr lang="en-US" sz="2800" b="1" dirty="0"/>
              <a:t>NET Notes, TSK]</a:t>
            </a:r>
            <a:r>
              <a:rPr lang="en-US" sz="2800" b="1" baseline="30000" dirty="0"/>
              <a:t> 42 </a:t>
            </a:r>
            <a:r>
              <a:rPr lang="th-TH" sz="2800" b="1" dirty="0"/>
              <a:t>เรา​จึง​จะ​ระลึก​ถึง​</a:t>
            </a:r>
            <a:r>
              <a:rPr lang="th-TH" sz="2800" b="1" dirty="0" err="1"/>
              <a:t>พันธ</a:t>
            </a:r>
            <a:r>
              <a:rPr lang="th-TH" sz="2800" b="1" dirty="0"/>
              <a:t>สัญญา​ของ​เรา​ซึ่ง​มี​ต่อ​ยา</a:t>
            </a:r>
            <a:r>
              <a:rPr lang="th-TH" sz="2800" b="1" dirty="0" err="1"/>
              <a:t>โคบ</a:t>
            </a:r>
            <a:r>
              <a:rPr lang="th-TH" sz="2800" b="1" dirty="0"/>
              <a:t> และ​เรา​จะ​ระลึก​ถึง​</a:t>
            </a:r>
            <a:r>
              <a:rPr lang="th-TH" sz="2800" b="1" dirty="0" err="1"/>
              <a:t>พันธ</a:t>
            </a:r>
            <a:r>
              <a:rPr lang="th-TH" sz="2800" b="1" dirty="0"/>
              <a:t>สัญญา​ของ​เรา​ซึ่ง​มี​ต่อ​</a:t>
            </a:r>
            <a:r>
              <a:rPr lang="th-TH" sz="2800" b="1" dirty="0" err="1"/>
              <a:t>อิสอัค</a:t>
            </a:r>
            <a:r>
              <a:rPr lang="th-TH" sz="2800" b="1" dirty="0"/>
              <a:t> และ​</a:t>
            </a:r>
            <a:r>
              <a:rPr lang="th-TH" sz="2800" b="1" dirty="0" err="1"/>
              <a:t>พันธ</a:t>
            </a:r>
            <a:r>
              <a:rPr lang="th-TH" sz="2800" b="1" dirty="0"/>
              <a:t>สัญญา​ของ​เรา​ต่อ​อับรา</a:t>
            </a:r>
            <a:r>
              <a:rPr lang="th-TH" sz="2800" b="1" dirty="0" err="1"/>
              <a:t>ฮัม</a:t>
            </a:r>
            <a:r>
              <a:rPr lang="th-TH" sz="2800" b="1" dirty="0"/>
              <a:t> และ​เรา​จะ​ระลึก​ถึง​แผ่นดิน​นั้น​ </a:t>
            </a:r>
            <a:r>
              <a:rPr lang="en-US" sz="2800" b="1" dirty="0"/>
              <a:t>Leviticus 26</a:t>
            </a:r>
            <a:endParaRPr lang="en-US" sz="28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4800" y="5486400"/>
            <a:ext cx="80772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baseline="30000" dirty="0"/>
              <a:t> 19 </a:t>
            </a:r>
            <a:r>
              <a:rPr lang="th-TH" sz="3200" b="1" dirty="0"/>
              <a:t>ท่าน​ว่า ‘พระ​เจ้า​ทรง​สะสม​ความ​บาป​ชั่ว​ของ​เขา​ไว้​ให้​ลูกหลาน​ของ​เขา </a:t>
            </a:r>
            <a:r>
              <a:rPr lang="en-US" sz="3200" b="1" dirty="0"/>
              <a:t>Job 21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04799" y="1981200"/>
            <a:ext cx="8458201" cy="3631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11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มีตัวอย่างอีกมากในพระคัมภีร์</a:t>
            </a:r>
            <a:endParaRPr lang="th-TH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381000"/>
            <a:ext cx="345575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physical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73940" y="381000"/>
            <a:ext cx="338426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spiritual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 rot="5400000">
            <a:off x="1256506" y="3542506"/>
            <a:ext cx="6630194" cy="79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รูปภาพ 9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3876782" cy="2438400"/>
          </a:xfrm>
          <a:prstGeom prst="rect">
            <a:avLst/>
          </a:prstGeom>
        </p:spPr>
      </p:pic>
      <p:pic>
        <p:nvPicPr>
          <p:cNvPr id="11" name="รูปภาพ 10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2418" y="2667000"/>
            <a:ext cx="3876782" cy="243840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838200" y="55626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</a:t>
            </a:r>
          </a:p>
          <a:p>
            <a:r>
              <a:rPr lang="th-TH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ซึ่ง​บังเกิด​จาก​เนื้อ​หนัง​ก็​เป็น​เนื้อ​หนัง และ​ซึ่ง​บังเกิด​จาก​พระ​วิญญาณ​ก็​เป็น​วิญญาณ​</a:t>
            </a:r>
            <a:r>
              <a:rPr lang="th-TH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33400" y="2926140"/>
            <a:ext cx="8305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สงครามฝ่ายวิญญาณ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228600"/>
            <a:ext cx="2547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แม็คซ์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จูคส์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8490" y="228600"/>
            <a:ext cx="4163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โจนาธาน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เอ็ดเวิร์ด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1219200" y="10668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ลูกศรลง 5"/>
          <p:cNvSpPr/>
          <p:nvPr/>
        </p:nvSpPr>
        <p:spPr>
          <a:xfrm>
            <a:off x="6553200" y="1066800"/>
            <a:ext cx="533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33600" y="5943600"/>
            <a:ext cx="551785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ความบาปอันหนึ่งจะนำบาปมาสู่อีกอันหนึ่ง</a:t>
            </a:r>
            <a:endParaRPr lang="th-TH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759484" y="0"/>
            <a:ext cx="923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ตัวอย่าง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381000"/>
            <a:ext cx="494398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พ่อมีเมียใหม่ ตอน 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60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2362200" y="1371600"/>
            <a:ext cx="533400" cy="1905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1000" y="3429000"/>
            <a:ext cx="4267705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มีเมียใหม่ ตอนอายุมาก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53000" y="1600200"/>
            <a:ext cx="4191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มีแนวโน้มที่จะเจ้าชู้</a:t>
            </a:r>
          </a:p>
          <a:p>
            <a:r>
              <a:rPr lang="th-TH" sz="3200" b="1" baseline="30000" dirty="0">
                <a:solidFill>
                  <a:srgbClr val="C00000"/>
                </a:solidFill>
              </a:rPr>
              <a:t>15 </a:t>
            </a:r>
            <a:r>
              <a:rPr lang="th-TH" sz="3200" b="1" dirty="0">
                <a:solidFill>
                  <a:srgbClr val="C00000"/>
                </a:solidFill>
              </a:rPr>
              <a:t>แต่​มนุษย์​ฝ่าย​วิญญาณ​วิจัย​สิ่ง​สารพัด​ได้ แต่​ไม่​มี​ผู้ใด​จะ​วิจัย​ใจ​คน​นั้น​ได้</a:t>
            </a:r>
          </a:p>
          <a:p>
            <a:r>
              <a:rPr lang="th-TH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/>
              <a:t>1 Corinthians 2</a:t>
            </a:r>
            <a:endParaRPr lang="th-TH" sz="3200" b="1" dirty="0"/>
          </a:p>
          <a:p>
            <a:r>
              <a:rPr lang="th-TH" sz="3200" b="1" baseline="30000" dirty="0">
                <a:solidFill>
                  <a:srgbClr val="006600"/>
                </a:solidFill>
              </a:rPr>
              <a:t>5 </a:t>
            </a:r>
            <a:r>
              <a:rPr lang="th-TH" sz="3200" b="1" dirty="0">
                <a:solidFill>
                  <a:srgbClr val="006600"/>
                </a:solidFill>
              </a:rPr>
              <a:t>.......แต่​บรรดา​ผู้​ที่​แสวงหา​พระ​เจ้า​เข้าใจ​ถี่​ถ้วน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/>
              <a:t>Proverbs 28</a:t>
            </a:r>
          </a:p>
          <a:p>
            <a:endParaRPr lang="en-US" sz="3200" b="1" dirty="0"/>
          </a:p>
          <a:p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2400" y="5248870"/>
            <a:ext cx="4900613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พอจะเลิกเมียใหม่ท้อง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759484" y="0"/>
            <a:ext cx="923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ตัวอย่าง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80666" y="381000"/>
            <a:ext cx="338265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เมา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เป็นมะเร็ง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2057400" y="13716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2400" y="2209800"/>
            <a:ext cx="426770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เมา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เป็นมะเร็ง</a:t>
            </a:r>
          </a:p>
        </p:txBody>
      </p:sp>
      <p:sp>
        <p:nvSpPr>
          <p:cNvPr id="6" name="ลูกศรลง 5"/>
          <p:cNvSpPr/>
          <p:nvPr/>
        </p:nvSpPr>
        <p:spPr>
          <a:xfrm>
            <a:off x="2133600" y="35052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8600" y="4343400"/>
            <a:ext cx="42677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เมา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เป็นมะเร็ง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943600" y="381000"/>
            <a:ext cx="188224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ติดพนัน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6628895" y="13716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723895" y="2209800"/>
            <a:ext cx="426770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ติดพนัน</a:t>
            </a:r>
          </a:p>
        </p:txBody>
      </p:sp>
      <p:sp>
        <p:nvSpPr>
          <p:cNvPr id="11" name="ลูกศรลง 10"/>
          <p:cNvSpPr/>
          <p:nvPr/>
        </p:nvSpPr>
        <p:spPr>
          <a:xfrm>
            <a:off x="6705095" y="35052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800095" y="4343400"/>
            <a:ext cx="42677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ติดพนัน</a:t>
            </a:r>
          </a:p>
        </p:txBody>
      </p:sp>
      <p:sp>
        <p:nvSpPr>
          <p:cNvPr id="13" name="ลูกศรลง 12"/>
          <p:cNvSpPr/>
          <p:nvPr/>
        </p:nvSpPr>
        <p:spPr>
          <a:xfrm>
            <a:off x="2133600" y="55626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ลูกศรลง 13"/>
          <p:cNvSpPr/>
          <p:nvPr/>
        </p:nvSpPr>
        <p:spPr>
          <a:xfrm>
            <a:off x="6705095" y="55626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66800" y="381000"/>
            <a:ext cx="255390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หย่า 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ครั้ง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2057400" y="13716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2400" y="2209800"/>
            <a:ext cx="426770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หย่า</a:t>
            </a:r>
          </a:p>
        </p:txBody>
      </p:sp>
      <p:sp>
        <p:nvSpPr>
          <p:cNvPr id="6" name="ลูกศรลง 5"/>
          <p:cNvSpPr/>
          <p:nvPr/>
        </p:nvSpPr>
        <p:spPr>
          <a:xfrm>
            <a:off x="2133600" y="32004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8600" y="4038600"/>
            <a:ext cx="42677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หย่า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57602" y="381000"/>
            <a:ext cx="145424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มะเร็ง</a:t>
            </a:r>
            <a:endParaRPr lang="th-TH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6628895" y="13716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723895" y="2209800"/>
            <a:ext cx="426770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มะเร็ง</a:t>
            </a:r>
          </a:p>
        </p:txBody>
      </p:sp>
      <p:sp>
        <p:nvSpPr>
          <p:cNvPr id="11" name="ลูกศรลง 10"/>
          <p:cNvSpPr/>
          <p:nvPr/>
        </p:nvSpPr>
        <p:spPr>
          <a:xfrm>
            <a:off x="6705095" y="35052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800095" y="4343400"/>
            <a:ext cx="42677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มะเร็ง</a:t>
            </a:r>
          </a:p>
        </p:txBody>
      </p:sp>
      <p:sp>
        <p:nvSpPr>
          <p:cNvPr id="13" name="ลูกศรลง 12"/>
          <p:cNvSpPr/>
          <p:nvPr/>
        </p:nvSpPr>
        <p:spPr>
          <a:xfrm>
            <a:off x="2133600" y="50292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28600" y="5867400"/>
            <a:ext cx="42677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หย่า</a:t>
            </a:r>
          </a:p>
        </p:txBody>
      </p:sp>
      <p:sp>
        <p:nvSpPr>
          <p:cNvPr id="15" name="ลูกศรลง 14"/>
          <p:cNvSpPr/>
          <p:nvPr/>
        </p:nvSpPr>
        <p:spPr>
          <a:xfrm>
            <a:off x="3581400" y="60960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ลง 15"/>
          <p:cNvSpPr/>
          <p:nvPr/>
        </p:nvSpPr>
        <p:spPr>
          <a:xfrm>
            <a:off x="6781800" y="55626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1" y="381000"/>
            <a:ext cx="35814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วิญญาณคุ้นเคย </a:t>
            </a:r>
            <a:endParaRPr lang="th-TH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191000" y="457200"/>
            <a:ext cx="2845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Familiars Curse</a:t>
            </a:r>
            <a:endParaRPr lang="en-US" sz="32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09600" y="1676400"/>
            <a:ext cx="5638800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baseline="30000" dirty="0"/>
              <a:t> 43 </a:t>
            </a:r>
            <a:r>
              <a:rPr lang="th-TH" sz="3200" b="1" dirty="0"/>
              <a:t>“เมื่อ​ผี​โสโครก​ออกมา​จาก​ผู้ใด​แล้ว มัน​ก็​ท่องเที่ยว​ไป​ใน​ที่​กันดาร​น้ำ​เพื่อ​แสวงหา​ที่​หยุด​พัก แต่​เมื่อ​ไม่​พบ</a:t>
            </a:r>
            <a:r>
              <a:rPr lang="en-US" sz="3200" b="1" dirty="0"/>
              <a:t> </a:t>
            </a:r>
            <a:r>
              <a:rPr lang="th-TH" sz="3200" b="1" baseline="30000" dirty="0"/>
              <a:t>44 </a:t>
            </a:r>
            <a:r>
              <a:rPr lang="th-TH" sz="3200" b="1" dirty="0"/>
              <a:t>มัน​จึง​กล่าว​ว่า ‘ข้า​จะ​</a:t>
            </a:r>
            <a:r>
              <a:rPr lang="th-TH" sz="3200" b="1" u="sng" dirty="0">
                <a:solidFill>
                  <a:srgbClr val="FF0000"/>
                </a:solidFill>
              </a:rPr>
              <a:t>กลับไป​ยัง​เรือน​ของ​ข้า</a:t>
            </a:r>
            <a:r>
              <a:rPr lang="th-TH" sz="3200" b="1" dirty="0"/>
              <a:t> ที่​ข้า​ได้​ออกมา​นั้น’ และ​เมื่อ​มาถึง​ก็​เห็น​เรือน​นั้น​ว่าง กวาด​และ​ตกแต่ง​ไว้​แล้ว​ [</a:t>
            </a:r>
            <a:r>
              <a:rPr lang="en-US" sz="3200" b="1" dirty="0"/>
              <a:t>NET Notes, TSK]</a:t>
            </a:r>
            <a:r>
              <a:rPr lang="en-US" sz="3200" b="1" baseline="30000" dirty="0"/>
              <a:t> 45 </a:t>
            </a:r>
            <a:r>
              <a:rPr lang="th-TH" sz="3200" b="1" dirty="0"/>
              <a:t>มัน​จึง​ไป​รับ​เอา​ผี​อื่น​อีก​เจ็ด​ผี​ร้าย​กว่า​มัน​เอง แล้ว​ก็​เข้า​ไป​อาศัย​ที่​นั่น และ​ใน​ที่สุด​คน​นั้น​ก็​ตก​ที่​นั่ง​ร้าย​กว่า​ตอน​แรก คน​ชาติ​ชั่ว​นี้​ก็​จะ​เป็น​อย่าง​นั้น</a:t>
            </a:r>
            <a:r>
              <a:rPr lang="en-US" sz="3200" b="1" dirty="0"/>
              <a:t> Matthew 12</a:t>
            </a:r>
            <a:endParaRPr 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download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534841" cy="2362200"/>
          </a:xfrm>
          <a:prstGeom prst="rect">
            <a:avLst/>
          </a:prstGeom>
        </p:spPr>
      </p:pic>
      <p:pic>
        <p:nvPicPr>
          <p:cNvPr id="3" name="รูปภาพ 2" descr="download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057400"/>
            <a:ext cx="1333500" cy="162877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7010400" y="762000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โร</a:t>
            </a:r>
            <a:r>
              <a:rPr lang="th-TH" dirty="0" err="1"/>
              <a:t>เบิร์ต</a:t>
            </a:r>
            <a:r>
              <a:rPr lang="th-TH" dirty="0"/>
              <a:t> </a:t>
            </a:r>
            <a:r>
              <a:rPr lang="th-TH" dirty="0" err="1"/>
              <a:t>เอฟ.</a:t>
            </a:r>
            <a:r>
              <a:rPr lang="th-TH" dirty="0"/>
              <a:t> </a:t>
            </a:r>
            <a:r>
              <a:rPr lang="th-TH" dirty="0" err="1"/>
              <a:t>เคนเน</a:t>
            </a:r>
            <a:r>
              <a:rPr lang="th-TH" dirty="0"/>
              <a:t>ดี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010400" y="281940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จอห์น </a:t>
            </a:r>
            <a:r>
              <a:rPr lang="th-TH" dirty="0" err="1"/>
              <a:t>เอฟ.</a:t>
            </a:r>
            <a:r>
              <a:rPr lang="th-TH" dirty="0"/>
              <a:t> </a:t>
            </a:r>
            <a:r>
              <a:rPr lang="th-TH" dirty="0" err="1"/>
              <a:t>เคนเน</a:t>
            </a:r>
            <a:r>
              <a:rPr lang="th-TH" dirty="0"/>
              <a:t>ดี</a:t>
            </a:r>
            <a:endParaRPr lang="en-US" dirty="0"/>
          </a:p>
        </p:txBody>
      </p:sp>
      <p:pic>
        <p:nvPicPr>
          <p:cNvPr id="6" name="รูปภาพ 5" descr="download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04800"/>
            <a:ext cx="1219200" cy="152400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7086600" y="4648200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จอห์น เคน</a:t>
            </a:r>
            <a:r>
              <a:rPr lang="th-TH" dirty="0" err="1"/>
              <a:t>เนดี้</a:t>
            </a:r>
            <a:r>
              <a:rPr lang="th-TH" dirty="0"/>
              <a:t> จูเนียร์</a:t>
            </a:r>
            <a:endParaRPr lang="en-US" dirty="0"/>
          </a:p>
        </p:txBody>
      </p:sp>
      <p:pic>
        <p:nvPicPr>
          <p:cNvPr id="10" name="รูปภาพ 9" descr="images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038600"/>
            <a:ext cx="1378780" cy="184785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533400" y="3048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เดวิด เคน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เนดี้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ลูกชายของโร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เบิร์ต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เคน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เนดี้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เสียชีวิตจากการใช้ยาเกินขนาดในวัย 28 ปี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33400" y="4038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เคิล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เคน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เนดี้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ลูกชายอีกคนหนึ่งของโร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เบิร์ต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เคน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เนดี้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เสียชีวิตจากอุบัติเหตุขณะเล่นสกีที่มลรัฐโคโลราโด ขณะมีอายุ 39 ปี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33400" y="52357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วุฒิสมาชิกโร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เบิร์ต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เคน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เนดี้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ถูกลอบสังหารในวันที่ 5 มิถุนายน ขณะมีอายุได้ 42 ปี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759484" y="0"/>
            <a:ext cx="923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ตัวอย่าง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457200"/>
            <a:ext cx="80772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000" b="1" baseline="30000" dirty="0"/>
              <a:t> 2 </a:t>
            </a:r>
            <a:r>
              <a:rPr lang="th-TH" sz="4000" b="1" dirty="0"/>
              <a:t>“ห้าม​ไม่ให้​ลูก​นอก​กฎหมาย เข้า​ใน​การ​ประชุม​ของ​พระ​เจ้า อย่า​ให้​พงศ์​พันธุ์​ของ​เขา เข้า​ใน​การ​ประชุม​ของ​พระ​เจ้า จนถึง​สิบ​ชั่ว​อายุ​คน </a:t>
            </a:r>
            <a:r>
              <a:rPr lang="en-US" sz="4000" b="1" dirty="0"/>
              <a:t>Deuteronomy 23</a:t>
            </a:r>
            <a:endParaRPr lang="en-US" sz="40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4800" y="3352800"/>
            <a:ext cx="84582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baseline="30000" dirty="0"/>
              <a:t>27 </a:t>
            </a:r>
            <a:r>
              <a:rPr lang="th-TH" sz="3200" b="1" dirty="0"/>
              <a:t>​พระ​เจ้า​จะ​ทรง​เฆี่ยน​ตี​ท่าน​ด้วย​</a:t>
            </a:r>
            <a:r>
              <a:rPr lang="th-TH" sz="3200" b="1" u="sng" dirty="0"/>
              <a:t>ฝี​อียิปต์ </a:t>
            </a:r>
            <a:r>
              <a:rPr lang="th-TH" sz="3200" b="1" dirty="0"/>
              <a:t>ด้วย​แผล​ร้าย ด้วย​โรค​ลักปิดลักเปิด และ​ด้วย​โรค​คัน ซึ่ง​จะ​รักษา​ไม่ได้​ [</a:t>
            </a:r>
            <a:r>
              <a:rPr lang="en-US" sz="3200" b="1" dirty="0"/>
              <a:t>NET Notes, TSK]</a:t>
            </a:r>
            <a:r>
              <a:rPr lang="en-US" sz="3200" b="1" baseline="30000" dirty="0"/>
              <a:t> 28 </a:t>
            </a:r>
            <a:r>
              <a:rPr lang="en-US" sz="3200" b="1" dirty="0"/>
              <a:t>​</a:t>
            </a:r>
            <a:r>
              <a:rPr lang="th-TH" sz="3200" b="1" dirty="0"/>
              <a:t>พระ​เจ้า​จะ​ทรง​เฆี่ยน​ตี​ท่าน​ด้วย​โรค​วิกลจริต </a:t>
            </a:r>
            <a:r>
              <a:rPr lang="th-TH" sz="3200" b="1" u="sng" dirty="0"/>
              <a:t>โรค​ตา​บอด </a:t>
            </a:r>
            <a:r>
              <a:rPr lang="th-TH" sz="3200" b="1" dirty="0"/>
              <a:t>และ​ให้​จิตใจ​ยุ่ง​เหยิง​ </a:t>
            </a:r>
            <a:r>
              <a:rPr lang="en-US" sz="3200" b="1" dirty="0"/>
              <a:t>Deuteronomy 28</a:t>
            </a:r>
          </a:p>
          <a:p>
            <a:endParaRPr lang="en-US" sz="32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59484" y="0"/>
            <a:ext cx="923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ตัวอย่าง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62000" y="0"/>
            <a:ext cx="7924800" cy="67403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​พระ​องค์​จึง​ตรัส​แก่​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อาดัม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​ว่า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“เพราะ​เหตุ​เจ้า​เชื่อ​ฟัง​คำพูด​ของ​ภรรยา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และ​กิน​ผลไม้​ที่​เรา​ห้าม แผ่นดิน​จึง​ต้อง​</a:t>
            </a:r>
            <a:r>
              <a:rPr lang="th-TH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ถูก​สาป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​เพราะ​ตัว​เจ้า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เจ้า​จะต้อง​หา​กิน​บน​แผ่นดิน​ด้วย​ความ​ทุกข์​ลำบาก​จน​ตลอด​ชีวิต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แผ่นดิน​จะ​ให้​ต้นไม้​และ​พืช​ที่​มี​</a:t>
            </a:r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หนาม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​แก่​เจ้า</a:t>
            </a:r>
          </a:p>
          <a:p>
            <a:pPr lvl="1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และ​เจ้า​จะ​กิน​พืช​ต่างๆ ของ​ทุ่ง​นา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เจ้า​จะต้อง​หา​กิน​ด้วย​เหงื่อ​อาบ​หน้า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จน​เจ้า​กลับ​เป็น​ดิน​ไป เพราะ​เรา​สร้าง​เจ้า​มา​จาก​ดิน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เจ้า​เป็น​ผง​คลี​ดิน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และ​จะต้อง​กลับ​เป็น​ผง​คลี​ดิน​ดังเดิม”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59484" y="0"/>
            <a:ext cx="923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ตัวอย่าง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90500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ต้องมีใครสักคนที่ยืนขึ้นตัดความสัมพันธ์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7549879" cy="5276496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533400" y="5103674"/>
            <a:ext cx="8382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ขโมย​นั้น​ย่อม​มา​เพื่อ​จะ​ลัก​และ​ฆ่า​และ​ทำลาย​เสีย เรา​ได้มา​เพื่อ​เขา​ทั้ง​หลาย​จะ​ได้​ชีวิต และ​จะ​ได้​อย่าง​ครบ​บริบูรณ์​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90600" y="609600"/>
            <a:ext cx="7164141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ทำไมเราต้องรู้จักพระวิญญาณบริสุทธิ์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3400" y="1828800"/>
            <a:ext cx="2514599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เป็นพระเจ้าผู้ทำงานในปัจจุบันร่วมกันกับเรา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76600" y="1828800"/>
            <a:ext cx="143500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เกิดผล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76600" y="2971800"/>
            <a:ext cx="19623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เพื่อนคู่ใจ</a:t>
            </a:r>
          </a:p>
        </p:txBody>
      </p:sp>
      <p:pic>
        <p:nvPicPr>
          <p:cNvPr id="6" name="รูปภาพ 5" descr="20140116163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442242"/>
            <a:ext cx="3023569" cy="2263358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4191000" y="5715000"/>
            <a:ext cx="22765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รักการทรง</a:t>
            </a:r>
            <a:r>
              <a:rPr lang="th-TH" sz="3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สถิตย์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10200" y="1600200"/>
            <a:ext cx="3733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baseline="30000" dirty="0">
                <a:solidFill>
                  <a:srgbClr val="C00000"/>
                </a:solidFill>
              </a:rPr>
              <a:t>15 </a:t>
            </a:r>
            <a:r>
              <a:rPr lang="th-TH" sz="3200" b="1" dirty="0">
                <a:solidFill>
                  <a:srgbClr val="C00000"/>
                </a:solidFill>
              </a:rPr>
              <a:t>แต่​มนุษย์​ฝ่าย​วิญญาณ​วิจัย​สิ่ง​สารพัด​ได้ แต่​ไม่​มี​ผู้ใด​จะ​วิจัย​ใจ​คน​นั้น​ได้</a:t>
            </a:r>
          </a:p>
          <a:p>
            <a:r>
              <a:rPr lang="th-TH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/>
              <a:t>1 Corinthians 2</a:t>
            </a:r>
            <a:endParaRPr lang="th-TH" sz="3200" b="1" dirty="0"/>
          </a:p>
          <a:p>
            <a:r>
              <a:rPr lang="th-TH" sz="3200" b="1" baseline="30000" dirty="0">
                <a:solidFill>
                  <a:srgbClr val="006600"/>
                </a:solidFill>
              </a:rPr>
              <a:t>5 </a:t>
            </a:r>
            <a:r>
              <a:rPr lang="th-TH" sz="3200" b="1" dirty="0">
                <a:solidFill>
                  <a:srgbClr val="006600"/>
                </a:solidFill>
              </a:rPr>
              <a:t>.......แต่​บรรดา​ผู้​ที่​แสวงหา​พระ​เจ้า​เข้าใจ​ถี่​ถ้วน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/>
              <a:t>Proverbs 28</a:t>
            </a:r>
          </a:p>
          <a:p>
            <a:endParaRPr lang="en-US" sz="3200" b="1" dirty="0"/>
          </a:p>
          <a:p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533400"/>
            <a:ext cx="7696200" cy="60016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th-T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แต่​ถ้า​เรา​ขับ​ผี​ออก​ด้วย​พระ​วิญญาณ​ของ​พระ​เจ้า แผ่นดิน​ของ​พระ​เจ้า​ก็​มาถึง​ท่าน​แล้ว​ [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Notes, TSK]</a:t>
            </a:r>
            <a:r>
              <a:rPr lang="en-US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 </a:t>
            </a:r>
            <a:r>
              <a:rPr lang="th-T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หรือ​ใคร​จะ​เข้า​ไป​ใน​เรือน​ของ​คน​ที่​มี​กำลัง​มาก และ​ปล้น​เอา​ทรัพย์​ของ​เขา​อย่างไร​ได้ เว้น​แต่​จะ​จับ​คน​ที่​มี​กำลัง​มาก​นั้น​มัด​ไว้​เสียก่อน แล้ว​จึง​จะ​ปล้น​ทรัพย์​ใน​เรือน​นั้น​ได้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/>
              <a:t>Matthew 12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33600" y="0"/>
            <a:ext cx="470673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กลับใจ</a:t>
            </a:r>
            <a:endParaRPr lang="en-US" sz="16600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85800" y="2057400"/>
            <a:ext cx="7772400" cy="213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Proverbs 28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h-TH" sz="4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13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บุคคล​ที่​ซ่อน​การ​ละเมิด​ของ​ตน​จะ​ไม่​จำเริญ</a:t>
            </a:r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แต่​บุคคล​ที่​สารภาพ​และ​ทิ้ง​ความ​ชั่ว​เสีย​จะ​ได้​ความ​กรุณา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9600" y="4580453"/>
            <a:ext cx="8229600" cy="22775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แต่​เรา​แสดง​ความ​รัก​มั่นคง​ต่อ​คน​ที่​รัก​เรา และ​ปฏิบัติ​ตาม​บัญญัติ​ของ​เรา​จนถึง​</a:t>
            </a:r>
            <a:r>
              <a:rPr lang="th-TH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พัน​ชั่ว​อายุ​คน</a:t>
            </a: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/>
              <a:t>Exodus 20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28600" y="1828800"/>
            <a:ext cx="8686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และ​ท่าน​ทั้ง​หลาย​จะ​รู้จัก​สัจจะ และ​สัจจะ​จะ​ทำ​ให้​ท่าน​ทั้ง​หลาย​เป็น​ไท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8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0" y="3276600"/>
            <a:ext cx="9144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j-cs"/>
              </a:rPr>
              <a:t>Proverbs 26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j-cs"/>
              </a:rPr>
              <a:t> 2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j-cs"/>
              </a:rPr>
              <a:t>คำ​แช่ง​สาป​ที่​ไร้​เหตุผล​ย่อม​ไม่​มา​เกาะ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easter-jesus-cross-a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6781800" cy="5086350"/>
          </a:xfrm>
          <a:prstGeom prst="rect">
            <a:avLst/>
          </a:prstGeom>
        </p:spPr>
      </p:pic>
      <p:pic>
        <p:nvPicPr>
          <p:cNvPr id="5" name="รูปภาพ 4" descr="tnews_1380704375_7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6625" y="2209800"/>
            <a:ext cx="3127375" cy="187642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0" y="4495800"/>
            <a:ext cx="9144000" cy="212365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ความจริงแห่งการหลั่งพระโลหิตเพื่อลบล้างคำสาปแช่ง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620000" y="5934670"/>
            <a:ext cx="1287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วิดีโอ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2438400" y="1524000"/>
            <a:ext cx="8153400" cy="1752600"/>
          </a:xfrm>
        </p:spPr>
        <p:txBody>
          <a:bodyPr>
            <a:normAutofit fontScale="85000" lnSpcReduction="20000"/>
          </a:bodyPr>
          <a:lstStyle/>
          <a:p>
            <a:r>
              <a:rPr lang="th-TH" b="1" baseline="30000" dirty="0">
                <a:solidFill>
                  <a:srgbClr val="C00000"/>
                </a:solidFill>
              </a:rPr>
              <a:t>4 </a:t>
            </a:r>
            <a:r>
              <a:rPr lang="th-TH" b="1" dirty="0">
                <a:solidFill>
                  <a:srgbClr val="C00000"/>
                </a:solidFill>
              </a:rPr>
              <a:t>แน่​ทีเดียว​ท่าน​ได้​แบก​ความ​เจ็บ​ไข้​ของ​เรา​ทั้ง​หลาย</a:t>
            </a:r>
          </a:p>
          <a:p>
            <a:r>
              <a:rPr lang="th-TH" dirty="0">
                <a:solidFill>
                  <a:srgbClr val="C00000"/>
                </a:solidFill>
              </a:rPr>
              <a:t>และ​หอบ​ความ​เจ็บปวด​ของ​เรา​ไป</a:t>
            </a:r>
          </a:p>
          <a:p>
            <a:r>
              <a:rPr lang="th-TH" dirty="0">
                <a:solidFill>
                  <a:srgbClr val="C00000"/>
                </a:solidFill>
              </a:rPr>
              <a:t>กระนั้น​เรา​ทั้ง​หลาย​ก็​ยัง​ถือ​ว่า​ท่าน​ถูก​ตี</a:t>
            </a:r>
          </a:p>
          <a:p>
            <a:r>
              <a:rPr lang="th-TH" dirty="0">
                <a:solidFill>
                  <a:srgbClr val="C00000"/>
                </a:solidFill>
              </a:rPr>
              <a:t>คือ​พระ​เจ้า​ทรง​โบย​ตี​และ​ข่ม​ใจ </a:t>
            </a:r>
            <a:r>
              <a:rPr lang="en-US" b="1" dirty="0">
                <a:solidFill>
                  <a:srgbClr val="C00000"/>
                </a:solidFill>
              </a:rPr>
              <a:t>Isaiah 53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รูปภาพ 5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23768"/>
            <a:ext cx="4267200" cy="275303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410200" y="3657600"/>
            <a:ext cx="17700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จ่ายแทนแล้ว</a:t>
            </a:r>
            <a:endParaRPr lang="en-US" sz="32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4800" y="5181600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h-TH" sz="2800" b="1" baseline="30000" dirty="0"/>
              <a:t>24 </a:t>
            </a:r>
            <a:r>
              <a:rPr lang="th-TH" sz="2800" b="1" dirty="0"/>
              <a:t>​พระ​องค์​เอง​ได้​ทรง​รับ​แบก​บาป​ของ​เรา​ไว้​ใน​พระ​กาย​ของ​พระ​องค์ ที่​ต้นไม้​นั้น เพื่อ​ว่า​เรา​ทั้ง​หลาย​จะ​ได้​ตาย​จาก​บาป​ได้ และ​ดำเนิน​ชีวิต​ตาม​คลอง​ธรรม ด้วย​บาดแผล​ของ​พระ​องค์ ท่าน​ทั้ง​หลาย​จึง​ได้รับ​การ​รักษา​ให้​หาย </a:t>
            </a:r>
            <a:r>
              <a:rPr lang="en-US" sz="2800" b="1" dirty="0"/>
              <a:t>1 Peter 2</a:t>
            </a:r>
          </a:p>
          <a:p>
            <a:endParaRPr lang="en-US" sz="2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64887" y="304800"/>
            <a:ext cx="8190064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th-TH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.บาดแผลรอยเฆี่ยนโลหิตไหลเพื่อให้เราหายดี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914400"/>
            <a:ext cx="86902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คำสาปแช่งแห่งโรคภัยถูกจ่ายแล้ว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2" descr="download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0"/>
            <a:ext cx="2686050" cy="170497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81000" y="5638800"/>
            <a:ext cx="83820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ประชากร​ของ​เรา​ถูก​ทำลาย​เพราะ​ขาด​ความ​รู้</a:t>
            </a:r>
          </a:p>
          <a:p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เพราะ​เจ้า​ปฏิเสธ​ไม่​รับ​ความ​รู้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Hosea 4</a:t>
            </a:r>
            <a:endParaRPr lang="th-TH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 descr="0001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43200"/>
            <a:ext cx="4162425" cy="235267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7391400" y="3200400"/>
            <a:ext cx="864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บาป</a:t>
            </a:r>
            <a:endParaRPr lang="en-US" sz="4000" dirty="0"/>
          </a:p>
        </p:txBody>
      </p:sp>
      <p:pic>
        <p:nvPicPr>
          <p:cNvPr id="7" name="รูปภาพ 6" descr="twin-goats-pri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048000"/>
            <a:ext cx="2093466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304800"/>
            <a:ext cx="9144000" cy="1446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th-TH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.บาดแผลโลหิตไหลจากมงกุฎหนามเพื่อให้เราหลุดความขัดสน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รูปภาพ 3" descr="download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2209800"/>
            <a:ext cx="2587171" cy="3505200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>
            <a:off x="1143000" y="2514600"/>
            <a:ext cx="42672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5029200" y="2057400"/>
            <a:ext cx="13612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หน้าผาก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รูปภาพ 9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800600"/>
            <a:ext cx="2552700" cy="1790700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5791200" y="5410200"/>
            <a:ext cx="26516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ยากจน ขัดสน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19600" y="3200400"/>
            <a:ext cx="300114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ทรงแบกรับไว้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62000" y="0"/>
            <a:ext cx="7924800" cy="67403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th-TH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​พระ​องค์​จึง​ตรัส​แก่​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อาดัม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​ว่า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“เพราะ​เหตุ​เจ้า​เชื่อ​ฟัง​คำพูด​ของ​ภรรยา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และ​กิน​ผลไม้​ที่​เรา​ห้าม แผ่นดิน​จึง​ต้อง​</a:t>
            </a:r>
            <a:r>
              <a:rPr lang="th-TH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ถูก​สาป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​เพราะ​ตัว​เจ้า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เจ้า​จะต้อง​หา​กิน​บน​แผ่นดิน​ด้วย​ความ​ทุกข์​ลำบาก​จน​ตลอด​ชีวิต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แผ่นดิน​จะ​ให้​ต้นไม้​และ​พืช​ที่​มี​</a:t>
            </a:r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หนาม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​แก่​เจ้า</a:t>
            </a:r>
          </a:p>
          <a:p>
            <a:pPr lvl="1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และ​เจ้า​จะ​กิน​พืช​ต่างๆ ของ​ทุ่ง​นา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เจ้า​จะต้อง​หา​กิน​ด้วย​เหงื่อ​อาบ​หน้า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จน​เจ้า​กลับ​เป็น​ดิน​ไป เพราะ​เรา​สร้าง​เจ้า​มา​จาก​ดิน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เจ้า​เป็น​ผง​คลี​ดิน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และ​จะต้อง​กลับ​เป็น​ผง​คลี​ดิน​ดังเดิม”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298622" y="0"/>
            <a:ext cx="1845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ตัวอย่าง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304800"/>
            <a:ext cx="9144000" cy="1446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/>
            <a:r>
              <a: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th-TH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.ตะปูตอกที่มือและเท้าโลหิตไหลเพื่อให้มีสิทธิอำนาจแก่เรา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657600" y="2971800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มีสิทธิอำนาจเหนือผี เหนือโรคภัย  ผ่านฤทธิ์เดช</a:t>
            </a: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352800" y="1981200"/>
            <a:ext cx="91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มือ</a:t>
            </a: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รูปภาพ 7" descr="download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2833048" cy="403860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3581400" y="566934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baseline="30000" dirty="0"/>
              <a:t> 2 </a:t>
            </a:r>
            <a:r>
              <a:rPr lang="th-TH" sz="2400" b="1" dirty="0"/>
              <a:t>และ​คำ​สอน​ว่า​ด้วย​พิธี​ล้าง​ชำระ และ​พิธี​วางมือ และ​การ​เป็น​ขึ้น​มา​จาก​ตาย และ​การ​พิพากษา​ลงโทษ​เป็น​นิตย์​นั้น </a:t>
            </a:r>
            <a:r>
              <a:rPr lang="en-US" sz="2400" b="1" dirty="0"/>
              <a:t>Hebrews 6</a:t>
            </a:r>
            <a:endParaRPr lang="en-US" sz="24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657600" y="44196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baseline="30000" dirty="0"/>
              <a:t> 1 </a:t>
            </a:r>
            <a:r>
              <a:rPr lang="th-TH" sz="2400" b="1" dirty="0"/>
              <a:t>​พระ​องค์​ทรง​เรียก​สาวก​สิบ​สอง​คน​มา​พร้อม​กัน แล้ว​ก็​ประทาน​ให้​เขา​มี​อำนาจ​เหนือ​ผี​ทั้ง​ปวง และ​รักษา​โรค​ต่างๆ ให้​หาย </a:t>
            </a:r>
            <a:r>
              <a:rPr lang="en-US" sz="2400" b="1" dirty="0"/>
              <a:t>Luke 9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5257800" y="17526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มีสิทธิเดินไปประกาศข่าวประเสริฐ ด้วยสิทธิอำนาจของพระเจ้า</a:t>
            </a: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477000" y="22860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เท้า</a:t>
            </a:r>
          </a:p>
          <a:p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57200" y="48768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baseline="30000" dirty="0"/>
              <a:t>3 </a:t>
            </a:r>
            <a:r>
              <a:rPr lang="th-TH" sz="2800" b="1" dirty="0"/>
              <a:t>ทุกๆ ตำบล​ถิ่น​ที่​ฝ่า​เท้า​ของ​เจ้า​ทั้ง​หลาย​จะ​เหยียบ​ลง เรา​ได้​ยก​ให้แก่​เจ้า​ทั้ง​หลาย​ดังที่​เรา​ได้​สัญญา​ไว้​กับ​โมเสส </a:t>
            </a:r>
            <a:r>
              <a:rPr lang="en-US" sz="2800" b="1" dirty="0"/>
              <a:t>Joshua 1</a:t>
            </a:r>
          </a:p>
          <a:p>
            <a:endParaRPr lang="en-US" sz="2800" dirty="0"/>
          </a:p>
        </p:txBody>
      </p:sp>
      <p:pic>
        <p:nvPicPr>
          <p:cNvPr id="7" name="รูปภาพ 6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510618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ขึ้น 1"/>
          <p:cNvSpPr/>
          <p:nvPr/>
        </p:nvSpPr>
        <p:spPr>
          <a:xfrm>
            <a:off x="4267200" y="2438400"/>
            <a:ext cx="304800" cy="3429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98954" y="5943600"/>
            <a:ext cx="241604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รู้จักมากขึ้น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66800" y="2971800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กระหายหิวขึ้น</a:t>
            </a:r>
            <a:endParaRPr lang="en-US" sz="32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867400" y="4191000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เปลี่ยนมากขึ้น</a:t>
            </a:r>
            <a:endParaRPr lang="en-US" sz="3200" b="1" dirty="0"/>
          </a:p>
        </p:txBody>
      </p:sp>
      <p:pic>
        <p:nvPicPr>
          <p:cNvPr id="6" name="รูปภาพ 5" descr="Clip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0"/>
            <a:ext cx="3535227" cy="2377440"/>
          </a:xfrm>
          <a:prstGeom prst="rect">
            <a:avLst/>
          </a:prstGeom>
        </p:spPr>
      </p:pic>
      <p:pic>
        <p:nvPicPr>
          <p:cNvPr id="7" name="รูปภาพ 6" descr="trm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4080" y="0"/>
            <a:ext cx="3169920" cy="2377440"/>
          </a:xfrm>
          <a:prstGeom prst="rect">
            <a:avLst/>
          </a:prstGeom>
        </p:spPr>
      </p:pic>
      <p:pic>
        <p:nvPicPr>
          <p:cNvPr id="8" name="รูปภาพ 7" descr="Slide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" y="0"/>
            <a:ext cx="3219450" cy="2377440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2133600" y="3733800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ความเชื่อ</a:t>
            </a:r>
            <a:endParaRPr lang="en-US" sz="3200" b="1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4495800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ความรัก</a:t>
            </a:r>
            <a:endParaRPr lang="en-US" sz="3200" b="1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429000" y="2667000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เกิดผลมาก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400800" y="4953000"/>
            <a:ext cx="2667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Isaiah 44</a:t>
            </a:r>
          </a:p>
          <a:p>
            <a:r>
              <a:rPr lang="th-TH" b="1" baseline="30000" dirty="0"/>
              <a:t> 3 </a:t>
            </a:r>
            <a:r>
              <a:rPr lang="th-TH" b="1" dirty="0"/>
              <a:t>เพราะ​เรา​จะ​เท​น้ำ​ลง​บน​แผ่นดิน​ที่​กระหาย</a:t>
            </a:r>
            <a:r>
              <a:rPr lang="th-TH" dirty="0"/>
              <a:t>และ​ลำ​ธาร​ลง​บน​ดิน​แห้ง</a:t>
            </a:r>
          </a:p>
          <a:p>
            <a:r>
              <a:rPr lang="th-TH" dirty="0"/>
              <a:t>เรา​จะ​เท​วิญญาณ​ของ​เรา​เหนือ​เชื้อ​สาย​ของ​เจ้าและ​พร​ของ​เรา​เหนือ​ลูกหลาน​ของ​เจ้า 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57400" y="4953000"/>
            <a:ext cx="141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สติปัญญา</a:t>
            </a:r>
            <a:endParaRPr lang="en-US" sz="3200" b="1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3657600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ถ่อมใจ</a:t>
            </a:r>
            <a:endParaRPr lang="en-US" sz="3200" b="1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105400" y="3429000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สามัคคีธรรมร่วมมือร่วมกัน</a:t>
            </a:r>
            <a:endParaRPr lang="en-US" sz="3200" b="1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295400" y="5791200"/>
            <a:ext cx="198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น้ำหนึ่งใจเดียว</a:t>
            </a:r>
            <a:endParaRPr lang="en-US" sz="3200" b="1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04800" y="5562600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ยอม</a:t>
            </a:r>
            <a:endParaRPr lang="en-US" sz="3200" b="1" dirty="0"/>
          </a:p>
        </p:txBody>
      </p:sp>
      <p:sp>
        <p:nvSpPr>
          <p:cNvPr id="18" name="ลูกศรขึ้น 17"/>
          <p:cNvSpPr/>
          <p:nvPr/>
        </p:nvSpPr>
        <p:spPr>
          <a:xfrm>
            <a:off x="4800600" y="4114800"/>
            <a:ext cx="228600" cy="17526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ขึ้น 18"/>
          <p:cNvSpPr/>
          <p:nvPr/>
        </p:nvSpPr>
        <p:spPr>
          <a:xfrm>
            <a:off x="3733800" y="4724400"/>
            <a:ext cx="2286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ขึ้น 19"/>
          <p:cNvSpPr/>
          <p:nvPr/>
        </p:nvSpPr>
        <p:spPr>
          <a:xfrm>
            <a:off x="3352800" y="4343400"/>
            <a:ext cx="228600" cy="1524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ลูกศรขึ้น 20"/>
          <p:cNvSpPr/>
          <p:nvPr/>
        </p:nvSpPr>
        <p:spPr>
          <a:xfrm>
            <a:off x="5257800" y="4648200"/>
            <a:ext cx="228600" cy="12192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304800"/>
            <a:ext cx="9144000" cy="1446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th-TH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เลือดและน้ำจากทวนที่สีข้างไหลออกมาจากหัวใจเพื่อรักษาความชอกช้ำในใจ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6027003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baseline="30000" dirty="0"/>
              <a:t>34 </a:t>
            </a:r>
            <a:r>
              <a:rPr lang="th-TH" sz="2000" b="1" dirty="0"/>
              <a:t>แต่​ทหาร​คน​หนึ่ง​เอา​ทวน​แทง​ที่​สีข้าง​ของ​พระ​องค์ และ​โลหิต​กับ​น้ำ​ก็​ไหล​ออกมา​ทันที​ </a:t>
            </a:r>
            <a:r>
              <a:rPr lang="en-US" sz="2000" b="1" dirty="0"/>
              <a:t>John 19</a:t>
            </a:r>
            <a:endParaRPr lang="en-US" sz="20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14800" y="2209800"/>
            <a:ext cx="4062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หัวใจแตกสลาย การสูญเสีย 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การเจ็บใจเจ็บช้ำ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การยกโทษให้คนอื่นไม่ได้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รูปภาพ 4" descr="download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3436272" cy="39624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810000" y="4191000"/>
            <a:ext cx="533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ใจใหม่</a:t>
            </a: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รับการรักษาโดยพระโลหิต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0" y="525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baseline="30000" dirty="0"/>
              <a:t> 19 </a:t>
            </a:r>
            <a:r>
              <a:rPr lang="th-TH" b="1" dirty="0"/>
              <a:t>และ​เรา​จะ​ให้​จิตใจ​เดียว​แก่​เขา และ​เรา​จะ​บรรจุ​จิต​วิญญาณ​ใหม่​ไว้​ใน​เขา เรา​จะ​นำ​ใจ​หิน​ออกไป​เสีย​จาก​เนื้อ​ของ​เขา และ​ให้​ใจ​เนื้อ​แก่​เขา​ </a:t>
            </a:r>
            <a:r>
              <a:rPr lang="en-US" b="1" dirty="0"/>
              <a:t>Ezekiel 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pastors_on_the_pro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314" y="0"/>
            <a:ext cx="4241372" cy="685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28600" y="762000"/>
            <a:ext cx="198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cap="all" dirty="0"/>
              <a:t>“25 MORE SHOCKING ARRESTS”: PASTORS CHARGED WITH SEX CRIMES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2819400"/>
            <a:ext cx="2373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www.dailynews.gov.bw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304800"/>
            <a:ext cx="9144000" cy="1446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th-TH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เลือดออกทางเหงื่อที่สวนเก</a:t>
            </a:r>
            <a:r>
              <a:rPr lang="th-TH" sz="44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ษมาณี</a:t>
            </a:r>
            <a:r>
              <a:rPr lang="th-TH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เพื่อชนะเนื้อหนังแก้ไขการยกเนื้อหนังเมื่อตอนสวนเอเดน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2" descr="gethsem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3810000" cy="257175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62394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baseline="30000" dirty="0"/>
              <a:t>42 </a:t>
            </a:r>
            <a:r>
              <a:rPr lang="th-TH" b="1" dirty="0"/>
              <a:t>ว่า “​พระ​บิดา​เจ้า​ข้า ถ้า​พระ​องค์​พอ​พระ​</a:t>
            </a:r>
            <a:r>
              <a:rPr lang="th-TH" b="1" dirty="0" err="1"/>
              <a:t>ทัย</a:t>
            </a:r>
            <a:r>
              <a:rPr lang="th-TH" b="1" dirty="0"/>
              <a:t> ขอ​ให้​ถ้วย​นี้​เลื่อน​พ้น​ไป​จาก​ข้า​พระ​องค์​เถิด แต่​อย่างไร​ก็​ดี​อย่า​ให้​เป็นไป​ตามใจ​ข้า​พระ​องค์ แต่​ให้​เป็นไป​ตาม​พระ​</a:t>
            </a:r>
            <a:r>
              <a:rPr lang="th-TH" b="1" dirty="0" err="1"/>
              <a:t>ทัย</a:t>
            </a:r>
            <a:r>
              <a:rPr lang="th-TH" b="1" dirty="0"/>
              <a:t>​ของ​พระ​องค์​เถิด” </a:t>
            </a:r>
            <a:r>
              <a:rPr lang="en-US" b="1" dirty="0"/>
              <a:t>Luke 22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9600" y="4508480"/>
            <a:ext cx="357982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ยอม ทำได้ตามพระวจนะ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ชนะเนื้อหนัง ความบาป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เป็นทาสสิ่งต่างๆ</a:t>
            </a:r>
          </a:p>
          <a:p>
            <a:endParaRPr lang="th-TH" sz="3600" b="1" dirty="0">
              <a:solidFill>
                <a:srgbClr val="FF0000"/>
              </a:solidFill>
            </a:endParaRPr>
          </a:p>
          <a:p>
            <a:endParaRPr lang="th-TH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953000" y="1828800"/>
            <a:ext cx="396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การ​ล่วง​ประเวณี การ​โสโครก การ​ลามก​</a:t>
            </a:r>
            <a:r>
              <a:rPr lang="th-TH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การ​นับ​ถือ​รูป​เคารพ การ​ถือ​วิทยาคม การ​เป็น​ศัตรู​กัน การ​วิวาท​กัน การ​ริษยา​กัน การ​โกรธ​กัน การ​ใฝ่​สูง การ​ทุ่ม​เถียง​กัน การ​แตก​ก๊ก​กัน​</a:t>
            </a:r>
            <a:r>
              <a:rPr lang="th-TH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การ​อิจฉา​กัน การ​เมา​เหล้า การ​เล่น​เป็น​พาล​เกเร และ​การ​อื่นๆ ใน​ทำนอง​นี้​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304800"/>
            <a:ext cx="9144000" cy="1446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th-TH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โลหิตไหลออกจากบาดแผลเพื่อไถ่เราออกจากความผิดบาป (ภายนอกและภายใน)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51816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​พระ​บุตร​ทรง​เป็น​แสง​สะท้อน​พระ​สิริ​ของ​พระ​เจ้า และ​ทรง​มี​สภาวะ​เป็น​พิมพ์​เดียว​กัน​กับ​พระ​องค์ และ​ทรง​ผดุง​โลก​ไว้​ด้วย​พระ​ดำรัส​อัน​ทรง​ฤทธิ์​ของ​พระ​องค์ เมื่อ​พระ​องค์​ได้​ทรง​ชำระ​บาป​แล้ว ​ก็​ได้​ประทับ ณ เบื้อง​ขวา​ของ​พระ​เจ้า​เบื้อง​บน​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00-28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981200"/>
            <a:ext cx="5181600" cy="310896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304800"/>
            <a:ext cx="9144000" cy="1446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th-TH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โลหิตไหลออกจากบาดแผลเพื่อไถ่เราออกจากความผิดบาป (ภายนอกและภายใน)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00" y="20574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โลหิตตกใน</a:t>
            </a:r>
          </a:p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ความอ่อนแอฝ่ายวิญญาณหรือคำสาปแช่งจาก</a:t>
            </a:r>
            <a:r>
              <a:rPr lang="th-T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บรรพบุรุษ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600" y="4919008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baseline="30000" dirty="0"/>
              <a:t>6 </a:t>
            </a:r>
            <a:r>
              <a:rPr lang="th-TH" sz="2400" b="1" dirty="0"/>
              <a:t>​พระ​เจ้า​เสด็จ​ผ่าน​ไป​ข้างหน้า​ท่าน ตรัส​ว่า “​พระ​เยโฮ</a:t>
            </a:r>
            <a:r>
              <a:rPr lang="th-TH" sz="2400" b="1" dirty="0" err="1"/>
              <a:t>วาห์</a:t>
            </a:r>
            <a:r>
              <a:rPr lang="th-TH" sz="2400" b="1" dirty="0"/>
              <a:t> ​พระ​เยโฮ</a:t>
            </a:r>
            <a:r>
              <a:rPr lang="th-TH" sz="2400" b="1" dirty="0" err="1"/>
              <a:t>วาห์</a:t>
            </a:r>
            <a:r>
              <a:rPr lang="th-TH" sz="2400" b="1" dirty="0"/>
              <a:t> ​พระ​เจ้า​ผู้​ทรง​พระ​กรุณา ทรง​กอปร​ด้วย​พระ​คุณ ทรง​กริ้ว​ช้า และ​บริบูรณ์​ด้วย​ความ​รัก​มั่นคง และ​ความ​สัตย์​จริง​ </a:t>
            </a:r>
            <a:r>
              <a:rPr lang="en-US" sz="2400" b="1" baseline="30000" dirty="0"/>
              <a:t>7 </a:t>
            </a:r>
            <a:r>
              <a:rPr lang="th-TH" sz="2400" b="1" dirty="0"/>
              <a:t>ผู้​ทรง​สำแดง​ความ​รัก​มั่นคง​ต่อ​มนุษย์​กระทั่ง​พัน​ชั่ว​อายุ ผู้​ทรง​โปรด​ยกโทษ​การ​ล่วง​ละเมิด การ​ทรยศ และ​บาป​ของ​เขา​เสีย แต่​จะ​ทรง​ถือ​ว่า ไม่​มี​โทษ​ก็​หา​มิได้ และ​ให้​โทษ​บิดา​ตก​ทอด​ไป​ถึง​ลูกหลาน​สาม​ชั่ว สี่​ชั่ว​อายุ​คน”</a:t>
            </a:r>
            <a:endParaRPr lang="en-US" sz="24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66800" y="37338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มีจุดอ่อนในชีวิต เรื่องภายในใจ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90500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ต้องมีใครสักคนที่ยืนขึ้นตัดความสัมพันธ์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the-hope-of-glory_jpg_crop_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81000"/>
            <a:ext cx="5530645" cy="36576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371600" y="4648200"/>
            <a:ext cx="66832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h-TH" sz="11500" b="1" cap="none" spc="0" dirty="0">
                <a:ln/>
                <a:effectLst/>
              </a:rPr>
              <a:t>พระเจ้าอวยพร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Christ_healing_the_bl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0448"/>
            <a:ext cx="8686800" cy="562315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7241716" y="5934670"/>
            <a:ext cx="1287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วิดีโอ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381000"/>
            <a:ext cx="8153400" cy="550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4400" b="1" baseline="30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th-TH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เมื่อ​พระ​องค์​เสด็จ​ดำเนิน​ไป​นั้น ทรง​เห็น​ชาย​คน​หนึ่ง​ตา​บอด​แต่​กำเนิด​ </a:t>
            </a:r>
            <a:r>
              <a:rPr lang="en-US" sz="4400" b="1" baseline="30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th-TH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และ​พวก​สาวก​ของ​พระ​องค์​ทูล​ถาม​พระ​องค์​ว่า “​พระ​อาจารย์​เจ้า​ข้า ใคร​ได้​ทำ​ผิด​บาป ชาย​คน​นี้​หรือ​บิดา​มารดา​ของ​เขา เขา​จึง​เกิด​มาตา​บอด” </a:t>
            </a:r>
            <a:r>
              <a:rPr lang="en-US" sz="4400" b="1" baseline="30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พระ​เยซู​ตรัส​ตอบ​ว่า “มิใช่​ว่า​ชาย​คน​นี้​หรือ​บิดา​มารดา​ของ​เขา​ได้​ทำ​บาป แต่​เขา​เกิด​มาตา​บอด เพื่อให้​พระ​ราช​กิจ​ของ​พระ​เจ้า​ปรากฏ​ใน​ตัว​เขา</a:t>
            </a:r>
            <a:r>
              <a:rPr lang="en-US" sz="4400" b="1" dirty="0"/>
              <a:t> John 9</a:t>
            </a:r>
            <a:endParaRPr lang="en-US" sz="4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he-Curs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90600"/>
            <a:ext cx="9144000" cy="49002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09600" y="838200"/>
            <a:ext cx="783092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Curse </a:t>
            </a:r>
            <a:r>
              <a:rPr lang="th-TH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แปลว่า คำสาปแช่ง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2819400"/>
            <a:ext cx="914666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คำสาปแช่ง</a:t>
            </a:r>
            <a:r>
              <a:rPr lang="th-TH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ที่ตกมาจาก</a:t>
            </a:r>
            <a:r>
              <a:rPr lang="th-TH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บรรพบุรุษ</a:t>
            </a:r>
            <a:endParaRPr lang="th-TH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67000" y="5388114"/>
            <a:ext cx="4307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Curse 183 </a:t>
            </a:r>
            <a:r>
              <a:rPr lang="th-TH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ครั้ง ใน 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BB</a:t>
            </a:r>
            <a:endParaRPr lang="en-US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67000" y="6150114"/>
            <a:ext cx="4254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 463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spc="50" dirty="0">
                <a:ln w="1143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ครั้ง ใน </a:t>
            </a:r>
            <a:r>
              <a:rPr lang="en-US" sz="4000" b="1" spc="50" dirty="0">
                <a:ln w="1143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BB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227FD-2291-13E5-1FDC-D6E6E0A3CA10}"/>
              </a:ext>
            </a:extLst>
          </p:cNvPr>
          <p:cNvSpPr txBox="1"/>
          <p:nvPr/>
        </p:nvSpPr>
        <p:spPr>
          <a:xfrm>
            <a:off x="7315200" y="596544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KJV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4224</Words>
  <Application>Microsoft Office PowerPoint</Application>
  <PresentationFormat>On-screen Show (4:3)</PresentationFormat>
  <Paragraphs>253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Exodus 34  7 ผู้​ทรง​สำแดง​ความ​รัก​มั่นคง​ต่อ​มนุษย์​กระทั่ง​พัน​ชั่ว​อายุ ผู้​ทรง​โปรด​ยกโทษ​การ​ล่วง​ละเมิด การ​ทรยศ และ​บาป​ของ​เขา​เสีย แต่​จะ​ทรง​ถือ​ว่า ไม่​มี​โทษ​ก็​หา​มิได้ และ​ให้​โทษ​บิดา​ตก​ทอด​ไป​ถึง​ลูกหลาน​สาม​ชั่ว สี่​ชั่ว​อายุ​คน”</vt:lpstr>
      <vt:lpstr>Jeremiah 31  29 ​ใน​สมัย​นั้น เขา​จะ​ไม่​กล่าว​ต่อไป​อีก​ว่า ‘บิดา​รับประทาน​องุ่น​เปรี้ยว​และ​บุตร​ก็​เข็ด​ฟัน’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Genesis 20 อับราฮัมโกหก​อาบีเมเลคแห่ง​เก-ราร์  เรื่องซาราห์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DATA1</dc:creator>
  <cp:lastModifiedBy>user</cp:lastModifiedBy>
  <cp:revision>58</cp:revision>
  <dcterms:created xsi:type="dcterms:W3CDTF">2015-03-03T08:26:27Z</dcterms:created>
  <dcterms:modified xsi:type="dcterms:W3CDTF">2022-12-13T18:04:02Z</dcterms:modified>
</cp:coreProperties>
</file>