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5.jpg" ContentType="image/unknown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359" r:id="rId3"/>
    <p:sldId id="269" r:id="rId4"/>
    <p:sldId id="360" r:id="rId5"/>
    <p:sldId id="268" r:id="rId6"/>
    <p:sldId id="267" r:id="rId7"/>
    <p:sldId id="298" r:id="rId8"/>
    <p:sldId id="309" r:id="rId9"/>
    <p:sldId id="320" r:id="rId10"/>
    <p:sldId id="333" r:id="rId11"/>
    <p:sldId id="334" r:id="rId12"/>
    <p:sldId id="259" r:id="rId13"/>
    <p:sldId id="261" r:id="rId14"/>
    <p:sldId id="257" r:id="rId15"/>
    <p:sldId id="295" r:id="rId16"/>
    <p:sldId id="332" r:id="rId17"/>
    <p:sldId id="358" r:id="rId18"/>
    <p:sldId id="301" r:id="rId19"/>
    <p:sldId id="355" r:id="rId20"/>
    <p:sldId id="337" r:id="rId21"/>
    <p:sldId id="340" r:id="rId22"/>
    <p:sldId id="339" r:id="rId23"/>
    <p:sldId id="341" r:id="rId24"/>
    <p:sldId id="356" r:id="rId25"/>
    <p:sldId id="342" r:id="rId26"/>
    <p:sldId id="346" r:id="rId27"/>
    <p:sldId id="362" r:id="rId28"/>
    <p:sldId id="305" r:id="rId29"/>
    <p:sldId id="348" r:id="rId30"/>
    <p:sldId id="291" r:id="rId31"/>
    <p:sldId id="292" r:id="rId32"/>
    <p:sldId id="293" r:id="rId33"/>
    <p:sldId id="350" r:id="rId34"/>
    <p:sldId id="312" r:id="rId35"/>
    <p:sldId id="352" r:id="rId36"/>
    <p:sldId id="345" r:id="rId37"/>
    <p:sldId id="364" r:id="rId38"/>
    <p:sldId id="365" r:id="rId39"/>
    <p:sldId id="262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196" autoAdjust="0"/>
  </p:normalViewPr>
  <p:slideViewPr>
    <p:cSldViewPr snapToGrid="0">
      <p:cViewPr varScale="1">
        <p:scale>
          <a:sx n="78" d="100"/>
          <a:sy n="78" d="100"/>
        </p:scale>
        <p:origin x="80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33FC3-D35E-4C3E-A5CA-24FC97583E3D}" type="datetimeFigureOut">
              <a:rPr lang="th-TH" smtClean="0"/>
              <a:t>14/08/65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F21AD-071C-4F41-A6E7-DF434492AF1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1597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user\Documents\_XREF_672469504:688589824|tw:\bible.*%3fid=41.11.12|verse:40.21.18|modid:thaibs1971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F21AD-071C-4F41-A6E7-DF434492AF1A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2179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400" b="1" i="0" u="none" strike="noStrike" baseline="30000" dirty="0">
                <a:solidFill>
                  <a:srgbClr val="417CBE"/>
                </a:solidFill>
                <a:latin typeface="Tahoma" panose="020B0604030504040204" pitchFamily="34" charset="0"/>
              </a:rPr>
              <a:t> 18 </a:t>
            </a:r>
            <a:r>
              <a:rPr lang="th-TH" sz="1800" b="0" i="0" u="none" strike="noStrike" baseline="0" dirty="0">
                <a:solidFill>
                  <a:srgbClr val="080000"/>
                </a:solidFill>
                <a:latin typeface="Tahoma" panose="020B0604030504040204" pitchFamily="34" charset="0"/>
              </a:rPr>
              <a:t>ครั้น​เวลา​เช้า ขณะ​เสด็จ​กลับไป​ยัง​กรุง​อีก ​ก็​ทรง​หิว​พระ​กระยา​หาร​</a:t>
            </a:r>
            <a:r>
              <a:rPr lang="th-TH" sz="1400" b="0" i="0" u="none" strike="noStrike" baseline="0" dirty="0">
                <a:solidFill>
                  <a:srgbClr val="0080FF"/>
                </a:solidFill>
                <a:latin typeface="Tahoma" panose="020B0604030504040204" pitchFamily="34" charset="0"/>
                <a:hlinkClick r:id="rId3"/>
              </a:rPr>
              <a:t> มก. 11:12;</a:t>
            </a:r>
            <a:r>
              <a:rPr lang="th-TH" sz="1400" b="0" i="0" u="none" strike="noStrike" baseline="0" dirty="0">
                <a:solidFill>
                  <a:srgbClr val="0080FF"/>
                </a:solidFill>
                <a:latin typeface="Tahoma" panose="020B0604030504040204" pitchFamily="34" charset="0"/>
              </a:rPr>
              <a:t> มก. 11:20;</a:t>
            </a:r>
            <a:r>
              <a:rPr lang="th-TH" sz="1400" b="1" i="0" u="none" strike="noStrike" baseline="30000" dirty="0">
                <a:solidFill>
                  <a:srgbClr val="417CBE"/>
                </a:solidFill>
                <a:latin typeface="Tahoma" panose="020B0604030504040204" pitchFamily="34" charset="0"/>
              </a:rPr>
              <a:t> 19 </a:t>
            </a:r>
            <a:r>
              <a:rPr lang="th-TH" sz="1800" b="0" i="0" u="none" strike="noStrike" baseline="0" dirty="0">
                <a:solidFill>
                  <a:srgbClr val="080000"/>
                </a:solidFill>
                <a:latin typeface="Tahoma" panose="020B0604030504040204" pitchFamily="34" charset="0"/>
              </a:rPr>
              <a:t>และ​เมื่อ​ทอด​พระ​เนตร​ไป ทรง​เห็น​ต้น​มะเดื่อ​ต้น​หนึ่ง​อยู่​ริม​ทาง ​ก็​ทรง​ดำเนิน​เข้า​ไป​ใกล้ เห็น​ต้น​มะเดื่อ​นั้น​ไม่​มี​ผล​มี​แต่​ใบ​เท่านั้น จึง​ตรัส​กับ​ต้น​มะเดื่อ​นั้น​ว่า “เจ้า​จง​อย่า​ผลิ​ผล​อีก​ต่อไป” ทันใด​นั้น​ต้น​มะเดื่อ​ก็​เหี่ยว​แห้ง​ไป​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F21AD-071C-4F41-A6E7-DF434492AF1A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615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09C3-7828-4086-8CBB-C2DFDE335AA2}" type="datetimeFigureOut">
              <a:rPr lang="th-TH" smtClean="0"/>
              <a:t>14/08/65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3674-9977-4C1F-BC8A-F66B711F512C}" type="slidenum">
              <a:rPr lang="th-TH" smtClean="0"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267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09C3-7828-4086-8CBB-C2DFDE335AA2}" type="datetimeFigureOut">
              <a:rPr lang="th-TH" smtClean="0"/>
              <a:t>14/08/65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3674-9977-4C1F-BC8A-F66B711F51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8860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09C3-7828-4086-8CBB-C2DFDE335AA2}" type="datetimeFigureOut">
              <a:rPr lang="th-TH" smtClean="0"/>
              <a:t>14/08/65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3674-9977-4C1F-BC8A-F66B711F51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8954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17750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09C3-7828-4086-8CBB-C2DFDE335AA2}" type="datetimeFigureOut">
              <a:rPr lang="th-TH" smtClean="0"/>
              <a:t>14/08/65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3674-9977-4C1F-BC8A-F66B711F51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1154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09C3-7828-4086-8CBB-C2DFDE335AA2}" type="datetimeFigureOut">
              <a:rPr lang="th-TH" smtClean="0"/>
              <a:t>14/08/65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3674-9977-4C1F-BC8A-F66B711F512C}" type="slidenum">
              <a:rPr lang="th-TH" smtClean="0"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77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09C3-7828-4086-8CBB-C2DFDE335AA2}" type="datetimeFigureOut">
              <a:rPr lang="th-TH" smtClean="0"/>
              <a:t>14/08/65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3674-9977-4C1F-BC8A-F66B711F51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3446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09C3-7828-4086-8CBB-C2DFDE335AA2}" type="datetimeFigureOut">
              <a:rPr lang="th-TH" smtClean="0"/>
              <a:t>14/08/65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3674-9977-4C1F-BC8A-F66B711F51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5452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09C3-7828-4086-8CBB-C2DFDE335AA2}" type="datetimeFigureOut">
              <a:rPr lang="th-TH" smtClean="0"/>
              <a:t>14/08/65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3674-9977-4C1F-BC8A-F66B711F51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9456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09C3-7828-4086-8CBB-C2DFDE335AA2}" type="datetimeFigureOut">
              <a:rPr lang="th-TH" smtClean="0"/>
              <a:t>14/08/65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3674-9977-4C1F-BC8A-F66B711F51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18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34109C3-7828-4086-8CBB-C2DFDE335AA2}" type="datetimeFigureOut">
              <a:rPr lang="th-TH" smtClean="0"/>
              <a:t>14/08/65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133674-9977-4C1F-BC8A-F66B711F51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496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09C3-7828-4086-8CBB-C2DFDE335AA2}" type="datetimeFigureOut">
              <a:rPr lang="th-TH" smtClean="0"/>
              <a:t>14/08/65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3674-9977-4C1F-BC8A-F66B711F51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3351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34109C3-7828-4086-8CBB-C2DFDE335AA2}" type="datetimeFigureOut">
              <a:rPr lang="th-TH" smtClean="0"/>
              <a:t>14/08/65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F133674-9977-4C1F-BC8A-F66B711F512C}" type="slidenum">
              <a:rPr lang="th-TH" smtClean="0"/>
              <a:t>‹#›</a:t>
            </a:fld>
            <a:endParaRPr lang="th-TH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80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th.wikipedia.org/wiki/%E0%B8%9E%E0%B8%B1%E0%B8%99%E0%B8%98%E0%B8%AA%E0%B8%B1%E0%B8%8D%E0%B8%8D%E0%B8%B2%E0%B9%83%E0%B8%AB%E0%B8%A1%E0%B9%88" TargetMode="External"/><Relationship Id="rId13" Type="http://schemas.openxmlformats.org/officeDocument/2006/relationships/hyperlink" Target="https://th.wikipedia.org/wiki/%E0%B8%9F%E0%B8%B2%E0%B8%A3%E0%B8%B4%E0%B8%AA%E0%B8%B5" TargetMode="External"/><Relationship Id="rId3" Type="http://schemas.openxmlformats.org/officeDocument/2006/relationships/hyperlink" Target="https://th.wikipedia.org/wiki/%E0%B8%A0%E0%B8%B2%E0%B8%A9%E0%B8%B2%E0%B8%AD%E0%B8%B1%E0%B8%87%E0%B8%81%E0%B8%A4%E0%B8%A9" TargetMode="External"/><Relationship Id="rId7" Type="http://schemas.openxmlformats.org/officeDocument/2006/relationships/hyperlink" Target="https://th.wikipedia.org/wiki/%E0%B8%9C%E0%B8%B9%E0%B9%89%E0%B8%99%E0%B8%B4%E0%B8%9E%E0%B8%99%E0%B8%98%E0%B9%8C%E0%B8%9E%E0%B8%A3%E0%B8%B0%E0%B8%A7%E0%B8%A3%E0%B8%AA%E0%B8%B2%E0%B8%A3%E0%B8%AA%E0%B8%B5%E0%B9%88%E0%B8%97%E0%B9%88%E0%B8%B2%E0%B8%99" TargetMode="External"/><Relationship Id="rId12" Type="http://schemas.openxmlformats.org/officeDocument/2006/relationships/image" Target="../media/image26.jpg"/><Relationship Id="rId2" Type="http://schemas.openxmlformats.org/officeDocument/2006/relationships/hyperlink" Target="https://th.wikipedia.org/wiki/%E0%B8%A1%E0%B8%B1%E0%B8%97%E0%B8%98%E0%B8%B4%E0%B8%A7%E0%B8%9C%E0%B8%B9%E0%B9%89%E0%B8%99%E0%B8%B4%E0%B8%9E%E0%B8%99%E0%B8%98%E0%B9%8C%E0%B8%9E%E0%B8%A3%E0%B8%B0%E0%B8%A7%E0%B8%A3%E0%B8%AA%E0%B8%B2%E0%B8%A3#cite_note-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.wikipedia.org/wiki/%E0%B8%9E%E0%B8%A3%E0%B8%B0%E0%B9%80%E0%B8%A2%E0%B8%8B%E0%B8%B9" TargetMode="External"/><Relationship Id="rId11" Type="http://schemas.openxmlformats.org/officeDocument/2006/relationships/hyperlink" Target="https://th.wikipedia.org/wiki/%E0%B8%A5%E0%B8%B9%E0%B8%81%E0%B8%B2%E0%B8%9C%E0%B8%B9%E0%B9%89%E0%B8%99%E0%B8%B4%E0%B8%9E%E0%B8%99%E0%B8%98%E0%B9%8C%E0%B8%9E%E0%B8%A3%E0%B8%B0%E0%B8%A7%E0%B8%A3%E0%B8%AA%E0%B8%B2%E0%B8%A3" TargetMode="External"/><Relationship Id="rId5" Type="http://schemas.openxmlformats.org/officeDocument/2006/relationships/hyperlink" Target="https://th.wikipedia.org/wiki/%E0%B8%AD%E0%B8%B1%E0%B8%84%E0%B8%A3%E0%B8%97%E0%B8%B9%E0%B8%95" TargetMode="External"/><Relationship Id="rId10" Type="http://schemas.openxmlformats.org/officeDocument/2006/relationships/hyperlink" Target="https://th.wikipedia.org/wiki/%E0%B8%A2%E0%B8%AD%E0%B8%AB%E0%B9%8C%E0%B8%99%E0%B8%9C%E0%B8%B9%E0%B9%89%E0%B8%99%E0%B8%B4%E0%B8%9E%E0%B8%99%E0%B8%98%E0%B9%8C%E0%B8%9E%E0%B8%A3%E0%B8%B0%E0%B8%A7%E0%B8%A3%E0%B8%AA%E0%B8%B2%E0%B8%A3" TargetMode="External"/><Relationship Id="rId4" Type="http://schemas.openxmlformats.org/officeDocument/2006/relationships/hyperlink" Target="https://th.wikipedia.org/wiki/%E0%B8%A0%E0%B8%B2%E0%B8%A9%E0%B8%B2%E0%B8%AE%E0%B8%B5%E0%B8%9A%E0%B8%A3%E0%B8%B9" TargetMode="External"/><Relationship Id="rId9" Type="http://schemas.openxmlformats.org/officeDocument/2006/relationships/hyperlink" Target="https://th.wikipedia.org/wiki/%E0%B8%A1%E0%B8%B2%E0%B8%A3%E0%B8%B0%E0%B9%82%E0%B8%81%E0%B8%9C%E0%B8%B9%E0%B9%89%E0%B8%99%E0%B8%B4%E0%B8%9E%E0%B8%99%E0%B8%98%E0%B9%8C%E0%B8%9E%E0%B8%A3%E0%B8%B0%E0%B8%A7%E0%B8%A3%E0%B8%AA%E0%B8%B2%E0%B8%A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B1B4BC6-468C-81C4-CF16-1A135B91E7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2A2526-4D61-2576-2ED7-5F00FFDB3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2" y="166255"/>
            <a:ext cx="9227127" cy="5190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4A5236-1942-E679-50B7-B8D5229DA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593" y="4800600"/>
            <a:ext cx="3698243" cy="20802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A8217C-39F3-78F6-AD90-5607C51F7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88" y="3761511"/>
            <a:ext cx="10058400" cy="3460172"/>
          </a:xfrm>
        </p:spPr>
        <p:txBody>
          <a:bodyPr>
            <a:normAutofit/>
          </a:bodyPr>
          <a:lstStyle/>
          <a:p>
            <a:r>
              <a:rPr lang="th-TH" sz="1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น้ำมันแพง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DCE73A-9907-E069-9DC4-CC1F32AE8C21}"/>
              </a:ext>
            </a:extLst>
          </p:cNvPr>
          <p:cNvSpPr txBox="1"/>
          <p:nvPr/>
        </p:nvSpPr>
        <p:spPr>
          <a:xfrm>
            <a:off x="9824604" y="166255"/>
            <a:ext cx="22008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ราคาที่คุณต้องจ่ายกับการไม่มีน้ำมัน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4805EE-AF00-A659-F171-7230CB420B47}"/>
              </a:ext>
            </a:extLst>
          </p:cNvPr>
          <p:cNvSpPr txBox="1"/>
          <p:nvPr/>
        </p:nvSpPr>
        <p:spPr>
          <a:xfrm>
            <a:off x="9824604" y="4276684"/>
            <a:ext cx="2189883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14 </a:t>
            </a:r>
            <a:r>
              <a:rPr lang="th-TH" sz="32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ส.ค. </a:t>
            </a:r>
            <a:r>
              <a:rPr lang="en-US" sz="32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endParaRPr lang="th-TH" sz="32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92167C-F554-8D49-A9A4-4D030C915CC4}"/>
              </a:ext>
            </a:extLst>
          </p:cNvPr>
          <p:cNvSpPr txBox="1"/>
          <p:nvPr/>
        </p:nvSpPr>
        <p:spPr>
          <a:xfrm>
            <a:off x="9958097" y="3645394"/>
            <a:ext cx="2200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มั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ทธิว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25:1-13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66846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49F5DD-F0C7-A283-BAF4-DC0037CDD84B}"/>
              </a:ext>
            </a:extLst>
          </p:cNvPr>
          <p:cNvSpPr txBox="1"/>
          <p:nvPr/>
        </p:nvSpPr>
        <p:spPr>
          <a:xfrm>
            <a:off x="470189" y="843677"/>
            <a:ext cx="512436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คำพยานส่วนตัว กับการตัดสินใจขึ้นแบ่งปัน และฟังเสียงพระเจ้า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03128B-AD2C-7F0D-49A6-E1B3ABE48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026" y="0"/>
            <a:ext cx="6331974" cy="633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17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726792-87F1-A345-66EE-AD348838F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5037"/>
            <a:ext cx="6527860" cy="3622963"/>
          </a:xfrm>
          <a:prstGeom prst="rect">
            <a:avLst/>
          </a:prstGeom>
        </p:spPr>
      </p:pic>
      <p:pic>
        <p:nvPicPr>
          <p:cNvPr id="2" name="รูปภาพ 1" descr="image (2).jpg">
            <a:extLst>
              <a:ext uri="{FF2B5EF4-FFF2-40B4-BE49-F238E27FC236}">
                <a16:creationId xmlns:a16="http://schemas.microsoft.com/office/drawing/2014/main" id="{313BF3EE-B367-9743-D152-67CB21746C8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0331"/>
            <a:ext cx="6603333" cy="36991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1B97C9-30C4-00B0-5F37-6CC28F0A7D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333" y="256308"/>
            <a:ext cx="5492786" cy="3647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631178-1F5F-3AAE-14AC-7972539A65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915" y="3929495"/>
            <a:ext cx="4389622" cy="292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02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A3A1AB-94A3-5EEF-73AC-BB9B16776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04" y="759689"/>
            <a:ext cx="4793699" cy="48526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87E945-DF73-A707-D2CA-0608E7D70CEF}"/>
              </a:ext>
            </a:extLst>
          </p:cNvPr>
          <p:cNvSpPr txBox="1"/>
          <p:nvPr/>
        </p:nvSpPr>
        <p:spPr>
          <a:xfrm>
            <a:off x="9651741" y="4052472"/>
            <a:ext cx="254025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b="1" i="0" u="none" strike="noStrike" baseline="0" dirty="0">
                <a:solidFill>
                  <a:srgbClr val="417CBE"/>
                </a:solidFill>
                <a:latin typeface="Tahoma" panose="020B0604030504040204" pitchFamily="34" charset="0"/>
              </a:rPr>
              <a:t>สดด. 90:10 </a:t>
            </a:r>
            <a:r>
              <a:rPr lang="th-TH" sz="2400" b="0" i="0" u="none" strike="noStrike" baseline="0" dirty="0">
                <a:solidFill>
                  <a:srgbClr val="080000"/>
                </a:solidFill>
                <a:latin typeface="Tahoma" panose="020B0604030504040204" pitchFamily="34" charset="0"/>
              </a:rPr>
              <a:t>กำหนด​ปี​ของ​ข้า​พระ​องค์​คือ​เจ็ด​สิบ หรือ​สุดแต่​เรื่อง​กำลัง ​ก็​ถึง​แปด​สิบ แต่​ช่วง​ชีวิต​นั้น​มี​แต่​งาน​และ​ความ​ลำบาก ไม่​ช้า​ก็​สูญ​ไป​และ​ข้า​พระ​องค์​ก็​จาก​ไป</a:t>
            </a:r>
            <a:endParaRPr lang="th-TH" b="1" i="0" u="none" strike="noStrike" baseline="0" dirty="0">
              <a:solidFill>
                <a:srgbClr val="417CBE"/>
              </a:solidFill>
              <a:latin typeface="Tahoma" panose="020B0604030504040204" pitchFamily="34" charset="0"/>
            </a:endParaRPr>
          </a:p>
          <a:p>
            <a:pPr marR="450" algn="l" rtl="0"/>
            <a:endParaRPr lang="th-TH" b="1" i="0" u="none" strike="noStrike" baseline="0" dirty="0">
              <a:solidFill>
                <a:srgbClr val="417CBE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CF401D0-92E6-EC01-34DC-44C088765F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9342"/>
              </p:ext>
            </p:extLst>
          </p:nvPr>
        </p:nvGraphicFramePr>
        <p:xfrm>
          <a:off x="9651740" y="338687"/>
          <a:ext cx="2235460" cy="3360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7730">
                  <a:extLst>
                    <a:ext uri="{9D8B030D-6E8A-4147-A177-3AD203B41FA5}">
                      <a16:colId xmlns:a16="http://schemas.microsoft.com/office/drawing/2014/main" val="3216491997"/>
                    </a:ext>
                  </a:extLst>
                </a:gridCol>
                <a:gridCol w="1117730">
                  <a:extLst>
                    <a:ext uri="{9D8B030D-6E8A-4147-A177-3AD203B41FA5}">
                      <a16:colId xmlns:a16="http://schemas.microsoft.com/office/drawing/2014/main" val="239926091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อายุ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เลขนาฬิกา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6294119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th-TH" sz="2400" b="1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th-TH" sz="24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650748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th-TH" sz="2400" b="1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th-TH" sz="24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8667189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solidFill>
                            <a:srgbClr val="FF0000"/>
                          </a:solidFill>
                          <a:effectLst/>
                        </a:rPr>
                        <a:t>30</a:t>
                      </a:r>
                      <a:endParaRPr lang="th-TH" sz="2400" b="1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th-TH" sz="24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0462977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solidFill>
                            <a:srgbClr val="FF0000"/>
                          </a:solidFill>
                          <a:effectLst/>
                        </a:rPr>
                        <a:t>40</a:t>
                      </a:r>
                      <a:endParaRPr lang="th-TH" sz="2400" b="1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lang="th-TH" sz="24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24079065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solidFill>
                            <a:srgbClr val="FF0000"/>
                          </a:solidFill>
                          <a:effectLst/>
                        </a:rPr>
                        <a:t>50</a:t>
                      </a:r>
                      <a:endParaRPr lang="th-TH" sz="2400" b="1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lang="th-TH" sz="24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2896728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solidFill>
                            <a:srgbClr val="FF0000"/>
                          </a:solidFill>
                          <a:effectLst/>
                        </a:rPr>
                        <a:t>60</a:t>
                      </a:r>
                      <a:endParaRPr lang="th-TH" sz="2400" b="1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</a:t>
                      </a:r>
                      <a:endParaRPr lang="th-TH" sz="24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79382645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solidFill>
                            <a:srgbClr val="FF0000"/>
                          </a:solidFill>
                          <a:effectLst/>
                        </a:rPr>
                        <a:t>70</a:t>
                      </a:r>
                      <a:endParaRPr lang="th-TH" sz="2400" b="1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</a:t>
                      </a:r>
                      <a:endParaRPr lang="th-TH" sz="24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5378065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solidFill>
                            <a:srgbClr val="FF0000"/>
                          </a:solidFill>
                          <a:effectLst/>
                        </a:rPr>
                        <a:t>80</a:t>
                      </a:r>
                      <a:endParaRPr lang="th-TH" sz="2400" b="1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</a:t>
                      </a:r>
                      <a:endParaRPr lang="th-TH" sz="24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4377084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7C6385B-BBFD-BC58-E46D-596307AE0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87345"/>
              </p:ext>
            </p:extLst>
          </p:nvPr>
        </p:nvGraphicFramePr>
        <p:xfrm>
          <a:off x="6583358" y="1319442"/>
          <a:ext cx="2235460" cy="373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7730">
                  <a:extLst>
                    <a:ext uri="{9D8B030D-6E8A-4147-A177-3AD203B41FA5}">
                      <a16:colId xmlns:a16="http://schemas.microsoft.com/office/drawing/2014/main" val="1104048980"/>
                    </a:ext>
                  </a:extLst>
                </a:gridCol>
                <a:gridCol w="1117730">
                  <a:extLst>
                    <a:ext uri="{9D8B030D-6E8A-4147-A177-3AD203B41FA5}">
                      <a16:colId xmlns:a16="http://schemas.microsoft.com/office/drawing/2014/main" val="219930370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th-TH" sz="2400" b="1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th-TH" sz="24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6783497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DC9C59E-1408-4FA1-5163-5D014F8FC5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998759"/>
              </p:ext>
            </p:extLst>
          </p:nvPr>
        </p:nvGraphicFramePr>
        <p:xfrm>
          <a:off x="7266307" y="3055620"/>
          <a:ext cx="2235460" cy="373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7730">
                  <a:extLst>
                    <a:ext uri="{9D8B030D-6E8A-4147-A177-3AD203B41FA5}">
                      <a16:colId xmlns:a16="http://schemas.microsoft.com/office/drawing/2014/main" val="3591117697"/>
                    </a:ext>
                  </a:extLst>
                </a:gridCol>
                <a:gridCol w="1117730">
                  <a:extLst>
                    <a:ext uri="{9D8B030D-6E8A-4147-A177-3AD203B41FA5}">
                      <a16:colId xmlns:a16="http://schemas.microsoft.com/office/drawing/2014/main" val="3758149270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th-TH" sz="24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th-TH" sz="24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6812963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465FD61-F9A9-0304-FC11-FFFB81F1F6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481388"/>
              </p:ext>
            </p:extLst>
          </p:nvPr>
        </p:nvGraphicFramePr>
        <p:xfrm>
          <a:off x="6583358" y="4806323"/>
          <a:ext cx="2235460" cy="373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7730">
                  <a:extLst>
                    <a:ext uri="{9D8B030D-6E8A-4147-A177-3AD203B41FA5}">
                      <a16:colId xmlns:a16="http://schemas.microsoft.com/office/drawing/2014/main" val="554507215"/>
                    </a:ext>
                  </a:extLst>
                </a:gridCol>
                <a:gridCol w="1117730">
                  <a:extLst>
                    <a:ext uri="{9D8B030D-6E8A-4147-A177-3AD203B41FA5}">
                      <a16:colId xmlns:a16="http://schemas.microsoft.com/office/drawing/2014/main" val="1279655977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solidFill>
                            <a:srgbClr val="FF0000"/>
                          </a:solidFill>
                          <a:effectLst/>
                        </a:rPr>
                        <a:t>30</a:t>
                      </a:r>
                      <a:endParaRPr lang="th-TH" sz="2400" b="1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th-TH" sz="24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8324761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9B4CC22-E9BB-D608-9FE2-51CC45EFA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032448"/>
              </p:ext>
            </p:extLst>
          </p:nvPr>
        </p:nvGraphicFramePr>
        <p:xfrm>
          <a:off x="3751727" y="5612362"/>
          <a:ext cx="2235460" cy="373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7730">
                  <a:extLst>
                    <a:ext uri="{9D8B030D-6E8A-4147-A177-3AD203B41FA5}">
                      <a16:colId xmlns:a16="http://schemas.microsoft.com/office/drawing/2014/main" val="173150431"/>
                    </a:ext>
                  </a:extLst>
                </a:gridCol>
                <a:gridCol w="1117730">
                  <a:extLst>
                    <a:ext uri="{9D8B030D-6E8A-4147-A177-3AD203B41FA5}">
                      <a16:colId xmlns:a16="http://schemas.microsoft.com/office/drawing/2014/main" val="68181669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solidFill>
                            <a:srgbClr val="FF0000"/>
                          </a:solidFill>
                          <a:effectLst/>
                        </a:rPr>
                        <a:t>40</a:t>
                      </a:r>
                      <a:endParaRPr lang="th-TH" sz="2400" b="1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lang="th-TH" sz="24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0939356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911F97F-110D-D056-8872-8DD950FD9A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205866"/>
              </p:ext>
            </p:extLst>
          </p:nvPr>
        </p:nvGraphicFramePr>
        <p:xfrm>
          <a:off x="920097" y="4806323"/>
          <a:ext cx="2235460" cy="373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7730">
                  <a:extLst>
                    <a:ext uri="{9D8B030D-6E8A-4147-A177-3AD203B41FA5}">
                      <a16:colId xmlns:a16="http://schemas.microsoft.com/office/drawing/2014/main" val="2760342113"/>
                    </a:ext>
                  </a:extLst>
                </a:gridCol>
                <a:gridCol w="1117730">
                  <a:extLst>
                    <a:ext uri="{9D8B030D-6E8A-4147-A177-3AD203B41FA5}">
                      <a16:colId xmlns:a16="http://schemas.microsoft.com/office/drawing/2014/main" val="450900945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solidFill>
                            <a:srgbClr val="FF0000"/>
                          </a:solidFill>
                          <a:effectLst/>
                        </a:rPr>
                        <a:t>50</a:t>
                      </a:r>
                      <a:endParaRPr lang="th-TH" sz="2400" b="1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lang="th-TH" sz="24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8281211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9D383B7-9A0B-3821-8783-E38E1CCEA2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545724"/>
              </p:ext>
            </p:extLst>
          </p:nvPr>
        </p:nvGraphicFramePr>
        <p:xfrm>
          <a:off x="237148" y="3055620"/>
          <a:ext cx="2235460" cy="373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7730">
                  <a:extLst>
                    <a:ext uri="{9D8B030D-6E8A-4147-A177-3AD203B41FA5}">
                      <a16:colId xmlns:a16="http://schemas.microsoft.com/office/drawing/2014/main" val="789648249"/>
                    </a:ext>
                  </a:extLst>
                </a:gridCol>
                <a:gridCol w="1117730">
                  <a:extLst>
                    <a:ext uri="{9D8B030D-6E8A-4147-A177-3AD203B41FA5}">
                      <a16:colId xmlns:a16="http://schemas.microsoft.com/office/drawing/2014/main" val="3156195500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solidFill>
                            <a:srgbClr val="FF0000"/>
                          </a:solidFill>
                          <a:effectLst/>
                        </a:rPr>
                        <a:t>60</a:t>
                      </a:r>
                      <a:endParaRPr lang="th-TH" sz="2400" b="1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</a:t>
                      </a:r>
                      <a:endParaRPr lang="th-TH" sz="24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0078975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93C2197-DEE3-8B89-820B-F08A0924F9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926519"/>
              </p:ext>
            </p:extLst>
          </p:nvPr>
        </p:nvGraphicFramePr>
        <p:xfrm>
          <a:off x="789049" y="1319442"/>
          <a:ext cx="2235460" cy="373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7730">
                  <a:extLst>
                    <a:ext uri="{9D8B030D-6E8A-4147-A177-3AD203B41FA5}">
                      <a16:colId xmlns:a16="http://schemas.microsoft.com/office/drawing/2014/main" val="3502225553"/>
                    </a:ext>
                  </a:extLst>
                </a:gridCol>
                <a:gridCol w="1117730">
                  <a:extLst>
                    <a:ext uri="{9D8B030D-6E8A-4147-A177-3AD203B41FA5}">
                      <a16:colId xmlns:a16="http://schemas.microsoft.com/office/drawing/2014/main" val="1112528756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solidFill>
                            <a:srgbClr val="FF0000"/>
                          </a:solidFill>
                          <a:effectLst/>
                        </a:rPr>
                        <a:t>70</a:t>
                      </a:r>
                      <a:endParaRPr lang="th-TH" sz="2400" b="1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</a:t>
                      </a:r>
                      <a:endParaRPr lang="th-TH" sz="24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08534886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A8140C5-95A6-F25F-E20F-86D4A80D7C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427783"/>
              </p:ext>
            </p:extLst>
          </p:nvPr>
        </p:nvGraphicFramePr>
        <p:xfrm>
          <a:off x="3751727" y="386309"/>
          <a:ext cx="2235460" cy="373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7730">
                  <a:extLst>
                    <a:ext uri="{9D8B030D-6E8A-4147-A177-3AD203B41FA5}">
                      <a16:colId xmlns:a16="http://schemas.microsoft.com/office/drawing/2014/main" val="4206735978"/>
                    </a:ext>
                  </a:extLst>
                </a:gridCol>
                <a:gridCol w="1117730">
                  <a:extLst>
                    <a:ext uri="{9D8B030D-6E8A-4147-A177-3AD203B41FA5}">
                      <a16:colId xmlns:a16="http://schemas.microsoft.com/office/drawing/2014/main" val="3420900466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80</a:t>
                      </a:r>
                      <a:endParaRPr lang="th-TH" sz="24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</a:t>
                      </a:r>
                      <a:endParaRPr lang="th-TH" sz="24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71260545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1290BF3F-9613-C13D-58F1-F181A79BD04B}"/>
              </a:ext>
            </a:extLst>
          </p:cNvPr>
          <p:cNvSpPr txBox="1"/>
          <p:nvPr/>
        </p:nvSpPr>
        <p:spPr>
          <a:xfrm>
            <a:off x="74122" y="6471691"/>
            <a:ext cx="1211787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i="0" u="none" strike="noStrike" baseline="0" dirty="0" err="1">
                <a:solidFill>
                  <a:srgbClr val="FFFF00"/>
                </a:solidFill>
                <a:latin typeface="Tahoma" panose="020B0604030504040204" pitchFamily="34" charset="0"/>
              </a:rPr>
              <a:t>ปฐ</a:t>
            </a:r>
            <a:r>
              <a:rPr lang="th-TH" i="0" u="none" strike="noStrike" baseline="0" dirty="0">
                <a:solidFill>
                  <a:srgbClr val="FFFF00"/>
                </a:solidFill>
                <a:latin typeface="Tahoma" panose="020B0604030504040204" pitchFamily="34" charset="0"/>
              </a:rPr>
              <a:t>ก. 6:3 </a:t>
            </a:r>
            <a:r>
              <a:rPr lang="th-TH" sz="2400" i="0" u="none" strike="noStrike" baseline="0" dirty="0">
                <a:solidFill>
                  <a:srgbClr val="FFFF00"/>
                </a:solidFill>
                <a:latin typeface="Tahoma" panose="020B0604030504040204" pitchFamily="34" charset="0"/>
              </a:rPr>
              <a:t>​พระ​เจ้า​จึง​ตรัส​ว่า “วิญญาณ​ของ​เรา​จะ​ไม่​สถิต​อยู่​ใน​มนุษย์​ตลอด​กาล เพราะ​มนุษย์​เป็น​แต่​เนื้อ​หนัง อายุ​ของ​เขา​จะ​ไม่​เกิน​ร้อย​ยี่สิบ​ปี”</a:t>
            </a:r>
            <a:endParaRPr lang="th-TH" i="0" u="none" strike="noStrike" baseline="0" dirty="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marR="450" algn="l" rtl="0"/>
            <a:endParaRPr lang="th-TH" i="0" u="none" strike="noStrike" baseline="0" dirty="0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868BE9FA-0F63-099E-245E-AE2F4D71B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656798"/>
              </p:ext>
            </p:extLst>
          </p:nvPr>
        </p:nvGraphicFramePr>
        <p:xfrm>
          <a:off x="7027988" y="4263703"/>
          <a:ext cx="1346200" cy="251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345195117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4118342947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40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8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45347329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B2A0B5CD-3877-36BC-7A7F-0E770772CB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497029"/>
              </p:ext>
            </p:extLst>
          </p:nvPr>
        </p:nvGraphicFramePr>
        <p:xfrm>
          <a:off x="6133060" y="5270302"/>
          <a:ext cx="1346200" cy="251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3776034128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4248854407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50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10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68806202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9BEC9F2-7223-5CAC-8654-54BBDCCE6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89134"/>
              </p:ext>
            </p:extLst>
          </p:nvPr>
        </p:nvGraphicFramePr>
        <p:xfrm>
          <a:off x="4189832" y="6071121"/>
          <a:ext cx="1346200" cy="251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1734819408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516179428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60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12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52117298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304115EF-C7DB-C79A-2F13-C4C1371E7E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682819"/>
              </p:ext>
            </p:extLst>
          </p:nvPr>
        </p:nvGraphicFramePr>
        <p:xfrm>
          <a:off x="2322901" y="5345133"/>
          <a:ext cx="1346200" cy="251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76549828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1802351648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70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14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3321271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1C28893D-9D5A-533C-EE06-B5E24062B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426028"/>
              </p:ext>
            </p:extLst>
          </p:nvPr>
        </p:nvGraphicFramePr>
        <p:xfrm>
          <a:off x="1476814" y="4389433"/>
          <a:ext cx="1346200" cy="251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1069144006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804710247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80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16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03953361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C0B0DF6F-806B-0A00-9503-E3B7B370AD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409115"/>
              </p:ext>
            </p:extLst>
          </p:nvPr>
        </p:nvGraphicFramePr>
        <p:xfrm>
          <a:off x="1127180" y="3514335"/>
          <a:ext cx="1346200" cy="251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4090020657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1306026647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90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18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03194378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C88EC3C2-7F0C-24AE-D56D-3D7D0CDEF5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016079"/>
              </p:ext>
            </p:extLst>
          </p:nvPr>
        </p:nvGraphicFramePr>
        <p:xfrm>
          <a:off x="7266307" y="3503933"/>
          <a:ext cx="1346200" cy="251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1536378272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336172404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30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6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21500020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16D2154F-2BF6-EB07-83BA-563A948EE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764992"/>
              </p:ext>
            </p:extLst>
          </p:nvPr>
        </p:nvGraphicFramePr>
        <p:xfrm>
          <a:off x="7040685" y="1980762"/>
          <a:ext cx="1346200" cy="2872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496897908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1843761719"/>
                    </a:ext>
                  </a:extLst>
                </a:gridCol>
              </a:tblGrid>
              <a:tr h="287253"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20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4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0358251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C67AEF29-0FB6-2F4D-DE1F-F52956CBF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098075"/>
              </p:ext>
            </p:extLst>
          </p:nvPr>
        </p:nvGraphicFramePr>
        <p:xfrm>
          <a:off x="1322699" y="2178584"/>
          <a:ext cx="1346200" cy="251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2858240374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923840054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100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20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5433155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753E74AF-1A12-093A-1009-01BF00E3E7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065813"/>
              </p:ext>
            </p:extLst>
          </p:nvPr>
        </p:nvGraphicFramePr>
        <p:xfrm>
          <a:off x="2271047" y="1025315"/>
          <a:ext cx="1346200" cy="251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1888839869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902930875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110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22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98558598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51BA96B1-771B-8055-70F9-7B29AB2B56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801639"/>
              </p:ext>
            </p:extLst>
          </p:nvPr>
        </p:nvGraphicFramePr>
        <p:xfrm>
          <a:off x="4189832" y="49470"/>
          <a:ext cx="1346200" cy="251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88548026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4244052475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120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24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46163196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93770E30-DDE6-1CB8-7409-7ECD512CF2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65599"/>
              </p:ext>
            </p:extLst>
          </p:nvPr>
        </p:nvGraphicFramePr>
        <p:xfrm>
          <a:off x="6032457" y="940695"/>
          <a:ext cx="1346200" cy="251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3321476273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100714560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10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2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0091748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42A18CE-47FB-D17C-02AA-D398F2728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05"/>
            <a:ext cx="15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0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34BCF5-E009-1F3E-794B-09F4B8C66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93" y="934072"/>
            <a:ext cx="7155180" cy="47472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C730D3-9BC5-AAFE-F691-5DC9A36008AC}"/>
              </a:ext>
            </a:extLst>
          </p:cNvPr>
          <p:cNvSpPr txBox="1"/>
          <p:nvPr/>
        </p:nvSpPr>
        <p:spPr>
          <a:xfrm>
            <a:off x="7539135" y="9331"/>
            <a:ext cx="4652865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/>
            <a:r>
              <a:rPr lang="th-TH" sz="3600" b="1" i="0" u="none" strike="noStrike" baseline="0" dirty="0">
                <a:solidFill>
                  <a:srgbClr val="46464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“จง​เลี้ยง​แกะ​ของ​เรา” </a:t>
            </a:r>
          </a:p>
          <a:p>
            <a:pPr marR="450"/>
            <a:r>
              <a:rPr lang="th-TH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15 </a:t>
            </a:r>
            <a:r>
              <a:rPr lang="th-TH" sz="240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เมื่อ​รับประทาน​อาหาร​เสร็จ​แล้ว ​พระ​เยซู​ตรัส​กับ​</a:t>
            </a:r>
            <a:r>
              <a:rPr lang="th-TH" sz="2400" i="0" u="none" strike="noStrike" baseline="0" dirty="0" err="1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ซีโ</a:t>
            </a:r>
            <a:r>
              <a:rPr lang="th-TH" sz="240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มน​</a:t>
            </a:r>
            <a:r>
              <a:rPr lang="th-TH" sz="2400" i="0" u="none" strike="noStrike" baseline="0" dirty="0" err="1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</a:t>
            </a:r>
            <a:r>
              <a:rPr lang="th-TH" sz="240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โตร​ว่า “</a:t>
            </a:r>
            <a:r>
              <a:rPr lang="th-TH" sz="2400" i="0" u="none" strike="noStrike" baseline="0" dirty="0" err="1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ซีโ</a:t>
            </a:r>
            <a:r>
              <a:rPr lang="th-TH" sz="240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มน​บุตร​ยอห</a:t>
            </a:r>
            <a:r>
              <a:rPr lang="th-TH" sz="2400" i="0" u="none" strike="noStrike" baseline="0" dirty="0" err="1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์น</a:t>
            </a:r>
            <a:r>
              <a:rPr lang="th-TH" sz="240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​เอ๋ย </a:t>
            </a:r>
            <a:r>
              <a:rPr lang="th-TH" sz="24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เจ้า​รัก​เรา​มากกว่า​เหล่า​นี้​หรือ</a:t>
            </a:r>
            <a:r>
              <a:rPr lang="th-TH" sz="240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 เขา​ทูล​พระ​องค์​ว่า “เป็น​ความ​จริง​พระ​เจ้า​ข้า ​พระ​องค์​ทรง​ทราบ​ว่า​ข้า​พระ​องค์​รัก​พระ​องค์” ​พระ​องค์​ตรัส​สั่ง​เขา​ว่า “จง​เลี้ยง​ลูก​แกะ​ของ​เรา​เถิด”</a:t>
            </a:r>
            <a:r>
              <a:rPr lang="th-TH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16 </a:t>
            </a:r>
            <a:r>
              <a:rPr lang="th-TH" sz="240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​พระ​องค์​ตรัส​กับ​เขา​ครั้ง​ที่​สอง​ว่า “</a:t>
            </a:r>
            <a:r>
              <a:rPr lang="th-TH" sz="2400" i="0" u="none" strike="noStrike" baseline="0" dirty="0" err="1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ซีโ</a:t>
            </a:r>
            <a:r>
              <a:rPr lang="th-TH" sz="240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มน​บุตร​ยอห</a:t>
            </a:r>
            <a:r>
              <a:rPr lang="th-TH" sz="2400" i="0" u="none" strike="noStrike" baseline="0" dirty="0" err="1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์น</a:t>
            </a:r>
            <a:r>
              <a:rPr lang="th-TH" sz="240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​เอ๋ย </a:t>
            </a:r>
            <a:r>
              <a:rPr lang="th-TH" sz="2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เจ้า​รัก​เรา​หรือ</a:t>
            </a:r>
            <a:r>
              <a:rPr lang="th-TH" sz="240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 เขา​ทูล​ตอบ​พระ​องค์​ว่า “เป็น​ความ​จริง​พระ​เจ้า​ข้า ​พระ​องค์​ทรง​ทราบ​ว่า​ข้า​พระ​องค์​รัก​พระ​องค์” ​พระ​องค์​ตรัส​กับ​เขา​ว่า “จง​ดูแล​แกะ​ของ​เรา​เถิด”</a:t>
            </a:r>
            <a:r>
              <a:rPr lang="th-TH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17 </a:t>
            </a:r>
            <a:r>
              <a:rPr lang="th-TH" sz="240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​พระ​องค์​ตรัส​กับ​เขา​ครั้ง​ที่​สาม​ว่า “</a:t>
            </a:r>
            <a:r>
              <a:rPr lang="th-TH" sz="2400" i="0" u="none" strike="noStrike" baseline="0" dirty="0" err="1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ซีโ</a:t>
            </a:r>
            <a:r>
              <a:rPr lang="th-TH" sz="240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มน​บุตร​ยอห</a:t>
            </a:r>
            <a:r>
              <a:rPr lang="th-TH" sz="2400" i="0" u="none" strike="noStrike" baseline="0" dirty="0" err="1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์น</a:t>
            </a:r>
            <a:r>
              <a:rPr lang="th-TH" sz="240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​เอ๋ย </a:t>
            </a:r>
            <a:r>
              <a:rPr lang="th-TH" sz="2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เจ้า​รัก​เรา​หรือ</a:t>
            </a:r>
            <a:r>
              <a:rPr lang="th-TH" sz="240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 </a:t>
            </a:r>
            <a:r>
              <a:rPr lang="th-TH" sz="2400" i="0" u="none" strike="noStrike" baseline="0" dirty="0" err="1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</a:t>
            </a:r>
            <a:r>
              <a:rPr lang="th-TH" sz="240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โตร​ก็​เป็น​ทุกข์​ใจ​ที่​พระ​องค์​ตรัส​ถาม​เขา​</a:t>
            </a:r>
            <a:r>
              <a:rPr lang="th-TH" sz="24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ครั้ง​ที่​สาม​</a:t>
            </a:r>
            <a:r>
              <a:rPr lang="th-TH" sz="240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ว่า “เจ้า​รัก​เรา​หรือ” เขา​จึง​ทูล​พระ​องค์​ว่า “​พระ​องค์​เจ้า​ข้า ​พระ​องค์​ทรง​ทราบ​ทุก​สิ่ง ​พระ​องค์​ทรง​ทราบ​ว่า ข้า​พระ​องค์​รัก​พระ​องค์” ​พระ​เยซู​ตรัส​กับ​เขา​ว่า “จง​เลี้ยง​แกะ​ของ​เรา​เถิด​ </a:t>
            </a:r>
            <a:r>
              <a:rPr lang="th-TH" sz="20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ยอห</a:t>
            </a:r>
            <a:r>
              <a:rPr lang="th-TH" sz="2000" b="1" i="0" u="none" strike="noStrike" baseline="0" dirty="0" err="1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์น</a:t>
            </a:r>
            <a:r>
              <a:rPr lang="th-TH" sz="20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21</a:t>
            </a:r>
            <a:endParaRPr lang="th-TH" sz="18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31856C-5483-9067-31E6-A0E4C968E67E}"/>
              </a:ext>
            </a:extLst>
          </p:cNvPr>
          <p:cNvCxnSpPr/>
          <p:nvPr/>
        </p:nvCxnSpPr>
        <p:spPr>
          <a:xfrm>
            <a:off x="8789437" y="2397967"/>
            <a:ext cx="2127379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890145-54BA-3AAE-85E4-2C9902033C29}"/>
              </a:ext>
            </a:extLst>
          </p:cNvPr>
          <p:cNvCxnSpPr/>
          <p:nvPr/>
        </p:nvCxnSpPr>
        <p:spPr>
          <a:xfrm>
            <a:off x="9464351" y="4024604"/>
            <a:ext cx="2127379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90DC8D-5EF5-CA87-563F-E69A92994826}"/>
              </a:ext>
            </a:extLst>
          </p:cNvPr>
          <p:cNvCxnSpPr/>
          <p:nvPr/>
        </p:nvCxnSpPr>
        <p:spPr>
          <a:xfrm>
            <a:off x="7616890" y="6310603"/>
            <a:ext cx="2127379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23C8342-EE84-B4F7-A283-542BC4318140}"/>
              </a:ext>
            </a:extLst>
          </p:cNvPr>
          <p:cNvSpPr txBox="1"/>
          <p:nvPr/>
        </p:nvSpPr>
        <p:spPr>
          <a:xfrm>
            <a:off x="2144927" y="5715405"/>
            <a:ext cx="41707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u="none" strike="noStrike" baseline="0" dirty="0">
                <a:solidFill>
                  <a:srgbClr val="D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Feed my lambs.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86E70E-7CCA-B5F3-5AFB-EB7967CAA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9999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7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96B1F-68FD-B0F8-1D65-89E9BF07F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89" y="5179824"/>
            <a:ext cx="5205735" cy="1416919"/>
          </a:xfrm>
        </p:spPr>
        <p:txBody>
          <a:bodyPr/>
          <a:lstStyle/>
          <a:p>
            <a:br>
              <a:rPr lang="th-TH" b="1" i="0" u="none" strike="noStrike" baseline="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i="0" u="none" strike="noStrike" baseline="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ยอห</a:t>
            </a:r>
            <a:r>
              <a:rPr lang="th-TH" sz="3200" b="1" i="0" u="none" strike="noStrike" baseline="0" dirty="0" err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์น</a:t>
            </a:r>
            <a:r>
              <a:rPr lang="th-TH" sz="3200" b="1" i="0" u="none" strike="noStrike" baseline="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15 </a:t>
            </a:r>
            <a:r>
              <a:rPr lang="th-TH" b="1" i="0" u="none" strike="noStrike" baseline="30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 </a:t>
            </a:r>
            <a:r>
              <a:rPr lang="th-TH" b="1" i="0" u="none" strike="noStrike" baseline="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​พระ​บิดา​ของ​เรา​ทรง​ได้รับ​เกียรติ​เพราะ​เหตุ​นี้​คือ​เมื่อ​ท่าน​ทั้ง​หลาย​เกิดผล​มาก ท่าน​ก็​เป็น​สาวก​ของ​เรา​</a:t>
            </a:r>
            <a:r>
              <a:rPr lang="th-TH" b="1" i="0" u="none" strike="noStrike" baseline="30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0CA86B-7177-9048-7929-E7ACA66459A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682C93-1CE3-A21C-AF38-551E2E987C00}"/>
              </a:ext>
            </a:extLst>
          </p:cNvPr>
          <p:cNvSpPr txBox="1"/>
          <p:nvPr/>
        </p:nvSpPr>
        <p:spPr>
          <a:xfrm>
            <a:off x="5614907" y="4391856"/>
            <a:ext cx="6577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ท่าน​ทั้ง​หลาย​ก็​จะ​เกิดผล​ไม่ได้ นอก​จาก​จะ​เข้า​สนิท​อยู่​ใน​เรา​ฉัน​นั้น​</a:t>
            </a:r>
            <a:r>
              <a:rPr lang="th-TH" sz="2000" b="1" i="0" u="none" strike="noStrike" baseline="300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8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15A625-1617-CEE0-DB5B-489B69BAF317}"/>
              </a:ext>
            </a:extLst>
          </p:cNvPr>
          <p:cNvSpPr txBox="1"/>
          <p:nvPr/>
        </p:nvSpPr>
        <p:spPr>
          <a:xfrm>
            <a:off x="5094514" y="6193674"/>
            <a:ext cx="68206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b="1" i="0" u="none" strike="noStrike" baseline="30000" dirty="0">
                <a:solidFill>
                  <a:srgbClr val="417CBE"/>
                </a:solidFill>
                <a:latin typeface="Tahoma" panose="020B0604030504040204" pitchFamily="34" charset="0"/>
              </a:rPr>
              <a:t>5 </a:t>
            </a:r>
            <a:r>
              <a:rPr lang="th-TH" sz="1800" b="0" i="0" u="none" strike="noStrike" baseline="0" dirty="0">
                <a:solidFill>
                  <a:srgbClr val="080000"/>
                </a:solidFill>
                <a:latin typeface="Tahoma" panose="020B0604030504040204" pitchFamily="34" charset="0"/>
              </a:rPr>
              <a:t>เรา​เป็น​เถา​องุ่น ท่าน​ทั้ง​หลาย​เป็น​แขนง ผู้​ที่​เข้า​สนิท​อยู่​ใน​เรา​และ​เรา​เข้า​สนิท​อยู่​ใน​เขา ผู้​นั้น​ก็​จะ​เกิดผล​มาก เพราะ​ถ้า​แยก​จาก​เรา​แล้ว​ท่าน​จะ​ทำ​สิ่ง​ใด​ไม่ได้​เลย</a:t>
            </a:r>
            <a:endParaRPr lang="th-TH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5B43B1-56BE-E7BC-CF12-8C10551B1BB9}"/>
              </a:ext>
            </a:extLst>
          </p:cNvPr>
          <p:cNvSpPr txBox="1"/>
          <p:nvPr/>
        </p:nvSpPr>
        <p:spPr>
          <a:xfrm>
            <a:off x="5094514" y="5270344"/>
            <a:ext cx="70974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b="1" i="0" u="none" strike="noStrike" baseline="30000" dirty="0">
                <a:solidFill>
                  <a:srgbClr val="417CBE"/>
                </a:solidFill>
                <a:latin typeface="Tahoma" panose="020B0604030504040204" pitchFamily="34" charset="0"/>
              </a:rPr>
              <a:t>16 </a:t>
            </a:r>
            <a:r>
              <a:rPr lang="th-TH" sz="1800" b="0" i="0" u="none" strike="noStrike" baseline="0" dirty="0">
                <a:solidFill>
                  <a:srgbClr val="080000"/>
                </a:solidFill>
                <a:latin typeface="Tahoma" panose="020B0604030504040204" pitchFamily="34" charset="0"/>
              </a:rPr>
              <a:t>ท่าน​ทั้ง​หลาย​ไม่ได้​เลือก​เรา แต่​เรา​ได้​เลือก​ท่าน​ทั้ง​หลาย และ​ได้​แต่งตั้ง​ท่าน​ทั้ง​หลาย​ไว้​ให้​ท่าน​ไป​เกิดผล และ​เพื่อ​ให้ผล​ของ​ท่าน​คง​อยู่ เพื่อ​ว่า​เมื่อ​ท่าน​ทูล​ขอ​สิ่ง​ใด​จาก​พระ​บิดา​ใน​นาม​ของ​เรา ​พระ​องค์​จะ​ได้​ประทาน​สิ่ง​นั้น​ให้แก่​ท่าน</a:t>
            </a:r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9C24E2-E807-EEB6-2823-75D0772EAECB}"/>
              </a:ext>
            </a:extLst>
          </p:cNvPr>
          <p:cNvSpPr txBox="1"/>
          <p:nvPr/>
        </p:nvSpPr>
        <p:spPr>
          <a:xfrm>
            <a:off x="227791" y="2592688"/>
            <a:ext cx="610465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38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เกิดผล</a:t>
            </a:r>
            <a:endParaRPr lang="th-TH" sz="13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52D5F6F-5C07-5F30-07BA-B0CAA0A72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5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00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af5b20f7-df19-4cde-a4ad-523ffeaa85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4256" y="166255"/>
            <a:ext cx="7747744" cy="5167745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4319360" y="5455578"/>
            <a:ext cx="79975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8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​พระ​บิดา​ของ​เรา​ทรง​ได้รับ​เกียรติ​เพราะ​เหตุ​นี้​คือ​เมื่อ​ท่าน​ทั้ง​หลาย​เกิดผล​มาก ท่าน​ก็​เป็น​สาวก​ของ​เรา​</a:t>
            </a:r>
            <a:r>
              <a:rPr lang="th-TH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John 15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696201" y="623456"/>
            <a:ext cx="329930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ทรง​ลิด​เพื่อให้​ออก​ผล​มาก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696200" y="1614056"/>
            <a:ext cx="257955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จง​เข้า​สนิท​อยู่​ใน​เรา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696200" y="2833256"/>
            <a:ext cx="349326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ถ้อยคำ​ของ​เรา​ฝัง​อยู่​ใน​ท่าน​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696200" y="3900056"/>
            <a:ext cx="353013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ยึด​มั่น​อยู่​ใน​ความ​รัก​ของ​เรา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สี่เหลี่ยมผืนผ้า 1">
            <a:extLst>
              <a:ext uri="{FF2B5EF4-FFF2-40B4-BE49-F238E27FC236}">
                <a16:creationId xmlns:a16="http://schemas.microsoft.com/office/drawing/2014/main" id="{798C70C8-8F9C-6E54-8B0B-F49D5F63A141}"/>
              </a:ext>
            </a:extLst>
          </p:cNvPr>
          <p:cNvSpPr/>
          <p:nvPr/>
        </p:nvSpPr>
        <p:spPr>
          <a:xfrm>
            <a:off x="446810" y="-153136"/>
            <a:ext cx="4495801" cy="71711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115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พิสูจน์ต้นไม้</a:t>
            </a:r>
          </a:p>
          <a:p>
            <a:r>
              <a:rPr lang="th-TH" sz="115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ด้วยผลของมัน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B1B4BC6-468C-81C4-CF16-1A135B91E7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2A2526-4D61-2576-2ED7-5F00FFDB3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2" y="166255"/>
            <a:ext cx="9227127" cy="5190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4A5236-1942-E679-50B7-B8D5229DA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593" y="4800600"/>
            <a:ext cx="3698243" cy="20802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A8217C-39F3-78F6-AD90-5607C51F7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88" y="3761511"/>
            <a:ext cx="10058400" cy="3460172"/>
          </a:xfrm>
        </p:spPr>
        <p:txBody>
          <a:bodyPr>
            <a:normAutofit/>
          </a:bodyPr>
          <a:lstStyle/>
          <a:p>
            <a:r>
              <a:rPr lang="th-TH" sz="1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น้ำมันแพง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DCE73A-9907-E069-9DC4-CC1F32AE8C21}"/>
              </a:ext>
            </a:extLst>
          </p:cNvPr>
          <p:cNvSpPr txBox="1"/>
          <p:nvPr/>
        </p:nvSpPr>
        <p:spPr>
          <a:xfrm>
            <a:off x="9824604" y="166255"/>
            <a:ext cx="22008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ราคาที่คุณต้องจ่ายกับการไม่มีน้ำมัน</a:t>
            </a:r>
          </a:p>
        </p:txBody>
      </p:sp>
    </p:spTree>
    <p:extLst>
      <p:ext uri="{BB962C8B-B14F-4D97-AF65-F5344CB8AC3E}">
        <p14:creationId xmlns:p14="http://schemas.microsoft.com/office/powerpoint/2010/main" val="3189435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62791" y="96982"/>
            <a:ext cx="11866418" cy="6370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25 </a:t>
            </a:r>
            <a:r>
              <a:rPr lang="th-TH" sz="3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</a:t>
            </a:r>
            <a:r>
              <a:rPr lang="th-TH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“เมื่อ​ถึง​วัน​นั้น แผ่นดิน​สวรรค์​จะ​เปรียบ​เหมือน หญิง​พรหมจารี​สิบ​คน​ถือ​ตะเกียง​ของ​ตน ออกไป​รับ​เจ้าบ่าว​ </a:t>
            </a:r>
            <a:r>
              <a:rPr lang="en-US" sz="3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th-TH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เป็น​</a:t>
            </a:r>
            <a:r>
              <a:rPr lang="th-TH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คน​โง่​ห้า​คน</a:t>
            </a:r>
            <a:r>
              <a:rPr lang="th-TH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เป็น​หญิง</a:t>
            </a:r>
            <a:r>
              <a:rPr lang="th-TH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​มี​ปัญญา​ห้า​คน</a:t>
            </a:r>
            <a:r>
              <a:rPr lang="th-TH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 </a:t>
            </a:r>
            <a:r>
              <a:rPr lang="en-US" sz="3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th-TH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ฝ่าย​คน​โง่​นั้น​เอา​ตะเกียง​ของ​ตน​ไป แต่​หา​ได้​เอา​น้ำ​มัน​ไป​ด้วย​ไม่​ </a:t>
            </a:r>
            <a:r>
              <a:rPr lang="en-US" sz="3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th-TH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คน​ที่​มี​ปัญญา​นั้น​ได้</a:t>
            </a:r>
            <a:r>
              <a:rPr lang="th-TH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เอา​น้ำ​มัน​ใส่​กา​ไป​กับ​ตะเกียง​ของ​ตน​ด้วย</a:t>
            </a:r>
            <a:r>
              <a:rPr lang="th-TH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en-US" sz="3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</a:t>
            </a:r>
            <a:r>
              <a:rPr lang="th-TH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เมื่อ​เจ้าบ่าว​ยัง​ช้า​อยู่ ​ก็​พา​กัน​ง่วง​เหงา​และ​หลับ​ไป​ </a:t>
            </a:r>
            <a:r>
              <a:rPr lang="en-US" sz="3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th-TH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ครั้น​เวลา​เที่ยง​คืน​ก็​มี​เสียง​ร้อง​มา​ว่า ‘เจ้าบ่าว​มา​แล้ว จง​ออกมา​รับ​ท่าน​เถิด’ </a:t>
            </a:r>
            <a:r>
              <a:rPr lang="en-US" sz="3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th-TH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พวก​หญิง​พรหมจารี​เหล่า​นั้น​ก็​ลุก​ขึ้น​</a:t>
            </a:r>
            <a:r>
              <a:rPr lang="th-TH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ตกแต่ง​ตะเกียง​ของ​ตน</a:t>
            </a:r>
            <a:r>
              <a:rPr lang="th-TH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 </a:t>
            </a:r>
            <a:r>
              <a:rPr lang="en-US" sz="3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th-TH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พวก​ที่​โง่​นั้น​ก็​พูด​กับ​พวก​ที่​มี​ปัญญา​ว่า ‘ขอ​แบ่ง​น้ำ​มัน​ของ​ท่าน​ให้​เรา​บ้าง ตะเกียง​ของ​เรา​จวน​จะ​ดับ​อยู่​แล้ว​’ </a:t>
            </a:r>
            <a:r>
              <a:rPr lang="en-US" sz="3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</a:t>
            </a:r>
            <a:r>
              <a:rPr lang="th-TH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พวก​ที่​มี​ปัญญา​จึง​ตอบ​ว่า ‘น่า​กลัว​น้ำ​มัน​จะ​ไม่​พอ​สำหรับ​เรา​และ​เจ้า จง​ไป​หา​คนขาย </a:t>
            </a:r>
            <a:r>
              <a:rPr lang="th-TH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ซื้อ​สำหรับ​ตัวเอง​จะ​ดีกว่า</a:t>
            </a:r>
            <a:r>
              <a:rPr lang="th-TH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en-US" sz="3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th-TH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เมื่อ​กำลัง​ไป​ซื้อ​นั้น​เจ้าบ่าว​ก็​มาถึง ผู้​ที่​พร้อม​อยู่​แล้ว ​ก็​ได้​ไป​กับ​ท่าน​ใน​การ​เลี้ยง​เนื่อง​ใน​งาน​สมรส​แล้ว​ประตู​ก็​ปิด​ </a:t>
            </a:r>
            <a:r>
              <a:rPr lang="en-US" sz="3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</a:t>
            </a:r>
            <a:r>
              <a:rPr lang="th-TH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ภายหลัง​หญิง​พรหมจารี​อีก​ห้า​คน ​ก็​มา​ร้อง​ว่า ‘ท่าน​เจ้า​ข้าๆ ขอ​เปิด​ให้​ข้าพเจ้า​เข้า​ไป​ด้วย’ </a:t>
            </a:r>
            <a:r>
              <a:rPr lang="en-US" sz="3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</a:t>
            </a:r>
            <a:r>
              <a:rPr lang="th-TH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ฝ่าย​ท่าน​ตอบ​ว่า ‘เรา​บอก​ความ​จริง​แก่​ท่าน​ทั้ง​หลาย​ว่า </a:t>
            </a:r>
            <a:r>
              <a:rPr lang="th-TH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เรา​ไม่​รู้จัก​ท่าน</a:t>
            </a:r>
            <a:r>
              <a:rPr lang="th-TH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en-US" sz="3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</a:t>
            </a:r>
            <a:r>
              <a:rPr lang="th-TH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เหตุ​ฉะนั้น จง​เฝ้า​ระวัง​อยู่ เพราะ​ท่าน​ทั้ง​หลาย​ไม่​รู้​กำหนด​วัน​หรือ​โมง​นั้น​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4443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202475-5D46-90B5-4EE4-06ED393D598F}"/>
              </a:ext>
            </a:extLst>
          </p:cNvPr>
          <p:cNvSpPr txBox="1"/>
          <p:nvPr/>
        </p:nvSpPr>
        <p:spPr>
          <a:xfrm>
            <a:off x="3421207" y="445899"/>
            <a:ext cx="824778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มั</a:t>
            </a:r>
            <a:r>
              <a:rPr lang="th-TH" sz="2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ทธิว</a:t>
            </a:r>
            <a:r>
              <a:rPr lang="th-TH" sz="2800" b="0" i="0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/>
              </a:rPr>
              <a:t>[1]</a:t>
            </a:r>
            <a:r>
              <a:rPr lang="th-TH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th-TH" sz="28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ภาษาอังกฤษ"/>
              </a:rPr>
              <a:t>อังกฤษ</a:t>
            </a:r>
            <a:r>
              <a:rPr lang="th-TH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 </a:t>
            </a:r>
            <a:r>
              <a:rPr lang="en-US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Matthew the Evangelist; </a:t>
            </a:r>
            <a:endParaRPr lang="th-TH" sz="28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th-TH" sz="2800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ภาษาฮีบรู"/>
              </a:rPr>
              <a:t>ฮีบ</a:t>
            </a:r>
            <a:r>
              <a:rPr lang="th-TH" sz="28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ภาษาฮีบรู"/>
              </a:rPr>
              <a:t>รู</a:t>
            </a:r>
            <a:r>
              <a:rPr lang="th-TH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 </a:t>
            </a:r>
            <a:r>
              <a:rPr lang="he-IL" sz="2800" b="0" i="0" dirty="0"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מתי</a:t>
            </a:r>
            <a:r>
              <a:rPr lang="he-IL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- </a:t>
            </a:r>
            <a:r>
              <a:rPr lang="th-TH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ของขวัญของพระเจ้า ; </a:t>
            </a:r>
            <a:r>
              <a:rPr lang="en-US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h-TH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เป็น</a:t>
            </a:r>
            <a:r>
              <a:rPr lang="th-TH" sz="28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อัครทูต"/>
              </a:rPr>
              <a:t>อัครทูต</a:t>
            </a:r>
            <a:r>
              <a:rPr lang="th-TH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ของ</a:t>
            </a:r>
            <a:r>
              <a:rPr lang="th-TH" sz="28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พระเยซู"/>
              </a:rPr>
              <a:t>พระเยซู</a:t>
            </a:r>
            <a:r>
              <a:rPr lang="th-TH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และเป็นหนึ่งใน</a:t>
            </a:r>
            <a:r>
              <a:rPr lang="th-TH" sz="28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" tooltip="ผู้นิพนธ์พระวรสารสี่ท่าน"/>
              </a:rPr>
              <a:t>ผู้เขียน</a:t>
            </a:r>
            <a:r>
              <a:rPr lang="th-TH" sz="2800" dirty="0">
                <a:solidFill>
                  <a:srgbClr val="0645AD"/>
                </a:solidFill>
                <a:latin typeface="Arial" panose="020B0604020202020204" pitchFamily="34" charset="0"/>
                <a:hlinkClick r:id="rId8" tooltip="พันธสัญญาใหม่"/>
              </a:rPr>
              <a:t>พันธสัญญาใหม่</a:t>
            </a:r>
            <a:r>
              <a:rPr lang="th-TH" sz="2800" dirty="0">
                <a:solidFill>
                  <a:srgbClr val="202122"/>
                </a:solidFill>
                <a:latin typeface="Arial" panose="020B0604020202020204" pitchFamily="34" charset="0"/>
              </a:rPr>
              <a:t>  </a:t>
            </a:r>
            <a:r>
              <a:rPr lang="th-TH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(อีกสามท่านคือ </a:t>
            </a:r>
            <a:r>
              <a:rPr lang="th-TH" sz="28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9" tooltip="มาระโกผู้นิพนธ์พระวรสาร"/>
              </a:rPr>
              <a:t>มาระโก</a:t>
            </a:r>
            <a:r>
              <a:rPr lang="th-TH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th-TH" sz="28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0" tooltip="ยอห์นผู้นิพนธ์พระวรสาร"/>
              </a:rPr>
              <a:t>ยอห</a:t>
            </a:r>
            <a:r>
              <a:rPr lang="th-TH" sz="2800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0" tooltip="ยอห์นผู้นิพนธ์พระวรสาร"/>
              </a:rPr>
              <a:t>์น</a:t>
            </a:r>
            <a:r>
              <a:rPr lang="th-TH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และ</a:t>
            </a:r>
            <a:r>
              <a:rPr lang="th-TH" sz="28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1" tooltip="ลูกาผู้นิพนธ์พระวรสาร"/>
              </a:rPr>
              <a:t>ลูกา</a:t>
            </a:r>
            <a:r>
              <a:rPr lang="th-TH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</a:t>
            </a:r>
          </a:p>
          <a:p>
            <a:r>
              <a:rPr lang="th-TH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และเชื่อกันว่าเป็นคนเดียวกับ “เลวี” (</a:t>
            </a:r>
            <a:r>
              <a:rPr lang="en-US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Levi) </a:t>
            </a:r>
            <a:r>
              <a:rPr lang="th-TH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ผู้เก็บภาษี</a:t>
            </a:r>
            <a:endParaRPr lang="th-TH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E4B17B-BDCB-83A3-6ED8-70DA6068BFC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" y="190932"/>
            <a:ext cx="3019425" cy="3857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4EF745-FB49-1671-2C3A-16B341C68524}"/>
              </a:ext>
            </a:extLst>
          </p:cNvPr>
          <p:cNvSpPr txBox="1"/>
          <p:nvPr/>
        </p:nvSpPr>
        <p:spPr>
          <a:xfrm>
            <a:off x="3421207" y="2540559"/>
            <a:ext cx="845560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“เลวี” ที่กล่าวถึงในพระธรรม</a:t>
            </a:r>
            <a:r>
              <a:rPr lang="th-TH" sz="2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มั</a:t>
            </a:r>
            <a:r>
              <a:rPr lang="th-TH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ทธิว เป็นผู้เก็บภาษีที่พระเยซูเรียกว่า “บุตรของอ</a:t>
            </a:r>
            <a:r>
              <a:rPr lang="th-TH" sz="2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ัลเฟียส</a:t>
            </a:r>
            <a:r>
              <a:rPr lang="th-TH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” (</a:t>
            </a:r>
            <a:r>
              <a:rPr lang="en-US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Son of Alphaeus) </a:t>
            </a:r>
            <a:r>
              <a:rPr lang="th-TH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การที่พระเยซูเรียกตัว “เลวี” เป็นสาวก ทำให้พระองค์ต้องเผชิญหน้ากับพวก</a:t>
            </a:r>
            <a:r>
              <a:rPr lang="th-TH" sz="2800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3" tooltip="ฟาริสี"/>
              </a:rPr>
              <a:t>ฟาริ</a:t>
            </a:r>
            <a:r>
              <a:rPr lang="th-TH" sz="28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3" tooltip="ฟาริสี"/>
              </a:rPr>
              <a:t>สี</a:t>
            </a:r>
            <a:r>
              <a:rPr lang="th-TH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เพราะไปคลุกคลีกับคนเก็บภาษีและคนบาป </a:t>
            </a:r>
            <a:endParaRPr lang="th-TH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CE0125-6A98-0088-A5A3-275FEF165C67}"/>
              </a:ext>
            </a:extLst>
          </p:cNvPr>
          <p:cNvSpPr txBox="1"/>
          <p:nvPr/>
        </p:nvSpPr>
        <p:spPr>
          <a:xfrm>
            <a:off x="99235" y="4011497"/>
            <a:ext cx="55305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บุคล</a:t>
            </a:r>
            <a:r>
              <a:rPr lang="th-TH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ิคข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องเราแต่ละคนต่างกัน</a:t>
            </a:r>
          </a:p>
          <a:p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เหมาะกับการรับใช้ที่แตกต่างกัน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4A3AE9-B079-21DA-109E-DC40BB78CFDB}"/>
              </a:ext>
            </a:extLst>
          </p:cNvPr>
          <p:cNvSpPr txBox="1"/>
          <p:nvPr/>
        </p:nvSpPr>
        <p:spPr>
          <a:xfrm>
            <a:off x="5629738" y="387797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/>
            <a:r>
              <a:rPr lang="th-TH" sz="1800" b="1" i="0" u="none" strike="noStrike" baseline="0" dirty="0">
                <a:solidFill>
                  <a:srgbClr val="0000CC"/>
                </a:solidFill>
                <a:latin typeface="Tahoma" panose="020B0604030504040204" pitchFamily="34" charset="0"/>
              </a:rPr>
              <a:t>การ​ทำลาย​พระ​วิหาร​และ​หมาย​สำคัญ​ก่อน​อวสาน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E2C911-30A7-42B1-E7C5-765CEA9CF9AA}"/>
              </a:ext>
            </a:extLst>
          </p:cNvPr>
          <p:cNvSpPr txBox="1"/>
          <p:nvPr/>
        </p:nvSpPr>
        <p:spPr>
          <a:xfrm>
            <a:off x="5629738" y="433570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800" b="1" i="0" u="none" strike="noStrike" baseline="0" dirty="0">
                <a:solidFill>
                  <a:srgbClr val="0000CC"/>
                </a:solidFill>
                <a:latin typeface="Tahoma" panose="020B0604030504040204" pitchFamily="34" charset="0"/>
              </a:rPr>
              <a:t>เริ่มต้น​ของ​เหตุการณ์</a:t>
            </a:r>
            <a:endParaRPr lang="th-TH" dirty="0">
              <a:solidFill>
                <a:srgbClr val="0000CC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9784EB-19AE-3C0D-72DA-4995433750AD}"/>
              </a:ext>
            </a:extLst>
          </p:cNvPr>
          <p:cNvSpPr txBox="1"/>
          <p:nvPr/>
        </p:nvSpPr>
        <p:spPr>
          <a:xfrm>
            <a:off x="5629738" y="4813302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/>
            <a:r>
              <a:rPr lang="th-TH" sz="1800" b="1" i="0" u="none" strike="noStrike" baseline="0" dirty="0">
                <a:solidFill>
                  <a:srgbClr val="0000CC"/>
                </a:solidFill>
                <a:latin typeface="Tahoma" panose="020B0604030504040204" pitchFamily="34" charset="0"/>
              </a:rPr>
              <a:t>ความ​วิบัติ​ยิ่งใหญ่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C2AD46-5A46-89D4-941E-0C62BC4A27AB}"/>
              </a:ext>
            </a:extLst>
          </p:cNvPr>
          <p:cNvSpPr txBox="1"/>
          <p:nvPr/>
        </p:nvSpPr>
        <p:spPr>
          <a:xfrm>
            <a:off x="5502335" y="5355291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800" b="1" i="0" u="none" strike="noStrike" baseline="0" dirty="0">
                <a:solidFill>
                  <a:srgbClr val="0000CC"/>
                </a:solidFill>
                <a:latin typeface="Tahoma" panose="020B0604030504040204" pitchFamily="34" charset="0"/>
              </a:rPr>
              <a:t>เมื่อ​บุตร​มนุษย์​เสด็จ​มา</a:t>
            </a:r>
            <a:endParaRPr lang="th-TH" dirty="0">
              <a:solidFill>
                <a:srgbClr val="0000CC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A7B13A-2AFC-9AF3-BA26-1C3519ED4D2C}"/>
              </a:ext>
            </a:extLst>
          </p:cNvPr>
          <p:cNvSpPr txBox="1"/>
          <p:nvPr/>
        </p:nvSpPr>
        <p:spPr>
          <a:xfrm>
            <a:off x="5502335" y="589728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800" b="1" i="0" u="none" strike="noStrike" baseline="0" dirty="0">
                <a:solidFill>
                  <a:srgbClr val="0000CC"/>
                </a:solidFill>
                <a:latin typeface="Tahoma" panose="020B0604030504040204" pitchFamily="34" charset="0"/>
              </a:rPr>
              <a:t>เรียน​คำ​เปรียบ​เรื่อง​ต้น​มะเดื่อ</a:t>
            </a:r>
            <a:endParaRPr lang="th-TH" dirty="0">
              <a:solidFill>
                <a:srgbClr val="0000CC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A128D1-FE87-9398-41F9-DB07E42F43AA}"/>
              </a:ext>
            </a:extLst>
          </p:cNvPr>
          <p:cNvSpPr txBox="1"/>
          <p:nvPr/>
        </p:nvSpPr>
        <p:spPr>
          <a:xfrm>
            <a:off x="9603415" y="3887749"/>
            <a:ext cx="2489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800" b="1" i="0" u="none" strike="noStrike" baseline="0" dirty="0">
                <a:solidFill>
                  <a:srgbClr val="006600"/>
                </a:solidFill>
                <a:latin typeface="Tahoma" panose="020B0604030504040204" pitchFamily="34" charset="0"/>
              </a:rPr>
              <a:t>วัน​และ​โมง​ที่​ไม่​มี​ผู้ใด​รู้</a:t>
            </a:r>
            <a:endParaRPr lang="th-TH" dirty="0">
              <a:solidFill>
                <a:srgbClr val="0066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92F45A-BB6A-E54E-112B-609A91EB8018}"/>
              </a:ext>
            </a:extLst>
          </p:cNvPr>
          <p:cNvSpPr txBox="1"/>
          <p:nvPr/>
        </p:nvSpPr>
        <p:spPr>
          <a:xfrm>
            <a:off x="9565434" y="4329201"/>
            <a:ext cx="26265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/>
            <a:r>
              <a:rPr lang="th-TH" sz="1800" b="1" i="0" u="none" strike="noStrike" baseline="0" dirty="0">
                <a:solidFill>
                  <a:srgbClr val="006600"/>
                </a:solidFill>
                <a:latin typeface="Tahoma" panose="020B0604030504040204" pitchFamily="34" charset="0"/>
              </a:rPr>
              <a:t>เรื่อง​ทาส​ผู้​ไม่​สัตย์​ซื่อ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2230B4-3AC9-E3A1-931E-ADA339FDA468}"/>
              </a:ext>
            </a:extLst>
          </p:cNvPr>
          <p:cNvSpPr txBox="1"/>
          <p:nvPr/>
        </p:nvSpPr>
        <p:spPr>
          <a:xfrm>
            <a:off x="9584755" y="4928071"/>
            <a:ext cx="2508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800" b="1" i="0" u="none" strike="noStrike" baseline="0" dirty="0">
                <a:solidFill>
                  <a:srgbClr val="006600"/>
                </a:solidFill>
                <a:latin typeface="Tahoma" panose="020B0604030504040204" pitchFamily="34" charset="0"/>
              </a:rPr>
              <a:t>คำ​อุปมา​เรื่อง​เงิน​ตะ​ลัน</a:t>
            </a:r>
            <a:r>
              <a:rPr lang="th-TH" sz="1800" b="1" i="0" u="none" strike="noStrike" baseline="0" dirty="0" err="1">
                <a:solidFill>
                  <a:srgbClr val="006600"/>
                </a:solidFill>
                <a:latin typeface="Tahoma" panose="020B0604030504040204" pitchFamily="34" charset="0"/>
              </a:rPr>
              <a:t>ต์</a:t>
            </a:r>
            <a:endParaRPr lang="th-TH" dirty="0">
              <a:solidFill>
                <a:srgbClr val="0066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E34B7C-2C96-097E-8D3E-974F78246DF0}"/>
              </a:ext>
            </a:extLst>
          </p:cNvPr>
          <p:cNvSpPr txBox="1"/>
          <p:nvPr/>
        </p:nvSpPr>
        <p:spPr>
          <a:xfrm>
            <a:off x="9565434" y="5434044"/>
            <a:ext cx="2527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800" b="1" i="0" u="none" strike="noStrike" baseline="0" dirty="0">
                <a:solidFill>
                  <a:srgbClr val="006600"/>
                </a:solidFill>
                <a:latin typeface="Tahoma" panose="020B0604030504040204" pitchFamily="34" charset="0"/>
              </a:rPr>
              <a:t>การ​พิพากษา​ประชาชาติ​ทั้ง​หลาย</a:t>
            </a:r>
            <a:endParaRPr lang="th-TH" dirty="0">
              <a:solidFill>
                <a:srgbClr val="0066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4906D1-01C0-0091-F0A2-287BBDE06BC3}"/>
              </a:ext>
            </a:extLst>
          </p:cNvPr>
          <p:cNvSpPr txBox="1"/>
          <p:nvPr/>
        </p:nvSpPr>
        <p:spPr>
          <a:xfrm>
            <a:off x="9594085" y="5991184"/>
            <a:ext cx="2498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800" b="1" i="0" u="none" strike="noStrike" baseline="0" dirty="0">
                <a:solidFill>
                  <a:srgbClr val="006600"/>
                </a:solidFill>
                <a:latin typeface="Tahoma" panose="020B0604030504040204" pitchFamily="34" charset="0"/>
              </a:rPr>
              <a:t>ยู​ดา​</a:t>
            </a:r>
            <a:r>
              <a:rPr lang="th-TH" sz="1800" b="1" i="0" u="none" strike="noStrike" baseline="0" dirty="0" err="1">
                <a:solidFill>
                  <a:srgbClr val="006600"/>
                </a:solidFill>
                <a:latin typeface="Tahoma" panose="020B0604030504040204" pitchFamily="34" charset="0"/>
              </a:rPr>
              <a:t>สตก</a:t>
            </a:r>
            <a:r>
              <a:rPr lang="th-TH" sz="1800" b="1" i="0" u="none" strike="noStrike" baseline="0" dirty="0">
                <a:solidFill>
                  <a:srgbClr val="006600"/>
                </a:solidFill>
                <a:latin typeface="Tahoma" panose="020B0604030504040204" pitchFamily="34" charset="0"/>
              </a:rPr>
              <a:t>​ลง​อายัด​พระ​เยซู</a:t>
            </a:r>
            <a:endParaRPr lang="th-TH" dirty="0">
              <a:solidFill>
                <a:srgbClr val="0066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EDA7BF-0F05-92D9-4FDA-1E4E5496680B}"/>
              </a:ext>
            </a:extLst>
          </p:cNvPr>
          <p:cNvSpPr txBox="1"/>
          <p:nvPr/>
        </p:nvSpPr>
        <p:spPr>
          <a:xfrm>
            <a:off x="301656" y="5263008"/>
            <a:ext cx="51166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0" i="0" dirty="0">
                <a:solidFill>
                  <a:srgbClr val="101224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คำว่า </a:t>
            </a:r>
            <a:r>
              <a:rPr lang="en-US" sz="2400" b="1" i="0" dirty="0">
                <a:solidFill>
                  <a:srgbClr val="FF66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Logos</a:t>
            </a:r>
            <a:r>
              <a:rPr lang="en-US" sz="2400" b="0" i="0" dirty="0">
                <a:solidFill>
                  <a:srgbClr val="101224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2400" b="0" i="0" dirty="0">
                <a:solidFill>
                  <a:srgbClr val="101224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ถูกใช้ทั้งหมด 316 ครั้ง</a:t>
            </a:r>
          </a:p>
          <a:p>
            <a:r>
              <a:rPr lang="th-TH" sz="2400" b="0" i="0" dirty="0">
                <a:solidFill>
                  <a:srgbClr val="101224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ส่วนคำว่า </a:t>
            </a:r>
            <a:r>
              <a:rPr lang="en-US" sz="2400" b="1" i="0" dirty="0">
                <a:solidFill>
                  <a:srgbClr val="FF66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Rhema</a:t>
            </a:r>
            <a:r>
              <a:rPr lang="en-US" sz="2400" b="0" i="0" dirty="0">
                <a:solidFill>
                  <a:srgbClr val="101224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2400" b="0" i="0" dirty="0">
                <a:solidFill>
                  <a:srgbClr val="101224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ถูกใช้ 67 ครั้ง </a:t>
            </a:r>
          </a:p>
          <a:p>
            <a:r>
              <a:rPr lang="th-TH" sz="2400" b="0" i="0" dirty="0">
                <a:solidFill>
                  <a:srgbClr val="101224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พระเจ้าจะไม่ตรัสอะไรที่ขัดแย้งกับพระวจนะที่เขียนไว้แล้ว 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3223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466FFD-2C53-67AE-5F2A-10D9F9055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77" y="75380"/>
            <a:ext cx="5411020" cy="5411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0D6657-8B69-268F-BF2B-6D70D8A61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691" y="75380"/>
            <a:ext cx="6597309" cy="4296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CC2D35-39A3-9E5D-95D9-0C4590EBA0E9}"/>
              </a:ext>
            </a:extLst>
          </p:cNvPr>
          <p:cNvSpPr txBox="1"/>
          <p:nvPr/>
        </p:nvSpPr>
        <p:spPr>
          <a:xfrm>
            <a:off x="6235294" y="2881613"/>
            <a:ext cx="642367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9600" b="1" dirty="0">
                <a:solidFill>
                  <a:srgbClr val="FF0000"/>
                </a:solidFill>
                <a:latin typeface="Arial" panose="020B0604020202020204" pitchFamily="34" charset="0"/>
              </a:rPr>
              <a:t>สัญญาณเตือน</a:t>
            </a:r>
            <a:endParaRPr lang="th-TH" sz="9600" b="1" dirty="0"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EFB4BB-FAA6-AB31-041F-2FCCF6BB22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106" y="4716975"/>
            <a:ext cx="2354490" cy="15696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20B0E5-2499-EE01-3B88-65F4208022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02" y="4716975"/>
            <a:ext cx="1569660" cy="15696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8D483E-E572-4A01-3B64-F6821E3A1C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221" y="4716975"/>
            <a:ext cx="2092879" cy="15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56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2144C0-D29E-A7F6-E3ED-1A10B4F2F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105" y="349508"/>
            <a:ext cx="5838241" cy="583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36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87E63F-1227-879F-EFF6-06563FAA6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0" y="0"/>
            <a:ext cx="6096000" cy="6191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704628-3A38-FC7F-CBD1-47FF15E283EA}"/>
              </a:ext>
            </a:extLst>
          </p:cNvPr>
          <p:cNvSpPr txBox="1"/>
          <p:nvPr/>
        </p:nvSpPr>
        <p:spPr>
          <a:xfrm>
            <a:off x="6182590" y="4004429"/>
            <a:ext cx="33848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ออกไป​รับ​ </a:t>
            </a:r>
            <a:r>
              <a:rPr lang="en-US" sz="28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went out</a:t>
            </a:r>
            <a:endParaRPr lang="th-TH" sz="28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F43A41-6C9A-81C7-5B0E-E798B616A80F}"/>
              </a:ext>
            </a:extLst>
          </p:cNvPr>
          <p:cNvSpPr txBox="1"/>
          <p:nvPr/>
        </p:nvSpPr>
        <p:spPr>
          <a:xfrm>
            <a:off x="6299489" y="205085"/>
            <a:ext cx="580592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“เมื่อ​ถึง​วัน​นั้น แผ่นดิน​สวรรค์​จะ​เปรียบ​เหมือน หญิง​พรหมจารี​สิบ​คน​ถือ​ตะเกียง​ของ​ตน ออกไป​รับ​เจ้าบ่าว​ </a:t>
            </a:r>
            <a:r>
              <a:rPr lang="en-US" sz="2800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เป็น​</a:t>
            </a:r>
            <a:r>
              <a:rPr lang="th-TH" sz="2800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คน​โง่​ห้า​คน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เป็น​หญิง</a:t>
            </a:r>
            <a:r>
              <a:rPr lang="th-TH" sz="2800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​มี​ปัญญา​ห้า​คน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​ </a:t>
            </a:r>
            <a:r>
              <a:rPr lang="en-US" sz="2800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ฝ่าย​คน​โง่​นั้น​เอา​ตะเกียง​ของ​ตน​ไป แต่​หา​ได้​เอา​น้ำ​มัน​ไป​ด้วย​ไม่​ </a:t>
            </a:r>
            <a:r>
              <a:rPr lang="th-T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​ </a:t>
            </a:r>
            <a:r>
              <a:rPr lang="en-US" sz="2800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คน​ที่​มี​ปัญญา​นั้น​ได้</a:t>
            </a:r>
            <a:r>
              <a:rPr lang="th-TH" sz="2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</a:t>
            </a:r>
            <a:r>
              <a:rPr lang="th-TH" sz="2800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เอา​น้ำ​มัน​ใส่​กา​ไป​กับ​ตะเกียง​ของ​ตน​ด้วย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A7F33-25CD-841F-FA61-2177CE3BFD08}"/>
              </a:ext>
            </a:extLst>
          </p:cNvPr>
          <p:cNvSpPr txBox="1"/>
          <p:nvPr/>
        </p:nvSpPr>
        <p:spPr>
          <a:xfrm>
            <a:off x="6182590" y="4589960"/>
            <a:ext cx="60942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​มาตรฐาน คนฉลาด คน​โง่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14BC82-FFC9-E774-0F7C-D2BCA019CC24}"/>
              </a:ext>
            </a:extLst>
          </p:cNvPr>
          <p:cNvSpPr txBox="1"/>
          <p:nvPr/>
        </p:nvSpPr>
        <p:spPr>
          <a:xfrm>
            <a:off x="6182590" y="5176247"/>
            <a:ext cx="62968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น้ำ​มัน </a:t>
            </a:r>
            <a:r>
              <a:rPr lang="en-US" sz="28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extra olive oil</a:t>
            </a:r>
            <a:endParaRPr lang="th-TH" sz="28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FDF9CD2-E634-6B70-B377-41DD2D4DF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388" y="2240934"/>
            <a:ext cx="2128022" cy="13819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52BCFA-62BF-5662-468E-97DECB3908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388" y="3848889"/>
            <a:ext cx="2205992" cy="300911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C0A8FAD-2D8E-4B0A-E4D1-B7B085B26CDF}"/>
              </a:ext>
            </a:extLst>
          </p:cNvPr>
          <p:cNvSpPr txBox="1"/>
          <p:nvPr/>
        </p:nvSpPr>
        <p:spPr>
          <a:xfrm>
            <a:off x="6182590" y="2558710"/>
            <a:ext cx="38212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เมื่อ​ถึง​วัน​นั้น แผ่นดิน​สวรรค์​จะ​เปรียบ​เหมือน</a:t>
            </a:r>
            <a:r>
              <a:rPr lang="en-US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…..</a:t>
            </a:r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BEABB2-29B0-D8D2-9BFB-ED646A083E50}"/>
              </a:ext>
            </a:extLst>
          </p:cNvPr>
          <p:cNvSpPr txBox="1"/>
          <p:nvPr/>
        </p:nvSpPr>
        <p:spPr>
          <a:xfrm>
            <a:off x="288347" y="6439484"/>
            <a:ext cx="1002982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b="1" i="0" u="none" strike="noStrike" baseline="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มธ. 24:36 </a:t>
            </a:r>
            <a:r>
              <a:rPr lang="th-TH" sz="2400" b="0" i="0" u="none" strike="noStrike" baseline="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“แต่​วัน​นั้น โมง​นั้น ไม่​มี​ใคร​รู้ ถึง​บรรดา​ทูตสวรรค์​หรือ​พระ​บุตร​ก็​ไม่​รู้ รู้​แต่​พระ​บิดา​องค์​เดียว​</a:t>
            </a:r>
            <a:endParaRPr lang="th-TH" b="1" i="0" u="none" strike="noStrike" baseline="0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b="1" i="0" u="none" strike="noStrike" baseline="0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78467F-4E2F-D9E7-9AC0-CF606CC2ADE6}"/>
              </a:ext>
            </a:extLst>
          </p:cNvPr>
          <p:cNvSpPr txBox="1"/>
          <p:nvPr/>
        </p:nvSpPr>
        <p:spPr>
          <a:xfrm>
            <a:off x="6182590" y="3476706"/>
            <a:ext cx="6395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หญิง​พรหมจารี​สิบ​คน​ถือ​ตะเกียง​ของ​ตน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490396-6398-9796-1E63-D0383DDA820C}"/>
              </a:ext>
            </a:extLst>
          </p:cNvPr>
          <p:cNvSpPr txBox="1"/>
          <p:nvPr/>
        </p:nvSpPr>
        <p:spPr>
          <a:xfrm>
            <a:off x="6192980" y="5699467"/>
            <a:ext cx="6286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​ตะเกียง </a:t>
            </a:r>
            <a:r>
              <a:rPr lang="en-US" sz="2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 </a:t>
            </a:r>
            <a:r>
              <a:rPr lang="th-TH" sz="2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เอา​น้ำ​มัน​ใส่​กา เหยือก​ไป​</a:t>
            </a:r>
            <a:endParaRPr lang="th-TH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33DBBB-353B-38AD-3510-B8393094FE20}"/>
              </a:ext>
            </a:extLst>
          </p:cNvPr>
          <p:cNvSpPr txBox="1">
            <a:spLocks/>
          </p:cNvSpPr>
          <p:nvPr/>
        </p:nvSpPr>
        <p:spPr>
          <a:xfrm>
            <a:off x="467588" y="3761511"/>
            <a:ext cx="10058400" cy="34601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10 </a:t>
            </a:r>
            <a:r>
              <a:rPr lang="th-TH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คน เหมือนกัน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1375AE-8327-0EC4-98D9-A8B46207C964}"/>
              </a:ext>
            </a:extLst>
          </p:cNvPr>
          <p:cNvSpPr txBox="1"/>
          <p:nvPr/>
        </p:nvSpPr>
        <p:spPr>
          <a:xfrm>
            <a:off x="651032" y="4892228"/>
            <a:ext cx="60975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คน​โง่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= 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คนไม่เชื่อ</a:t>
            </a:r>
          </a:p>
          <a:p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คน​โง่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= 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ผู้เชื่อที่ละทิ้งความเชื่อ</a:t>
            </a:r>
          </a:p>
        </p:txBody>
      </p:sp>
    </p:spTree>
    <p:extLst>
      <p:ext uri="{BB962C8B-B14F-4D97-AF65-F5344CB8AC3E}">
        <p14:creationId xmlns:p14="http://schemas.microsoft.com/office/powerpoint/2010/main" val="4205308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11AEB6-7ACB-DA68-330E-84CAC9981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038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5A869B-A449-DC75-01B5-B48928E0F838}"/>
              </a:ext>
            </a:extLst>
          </p:cNvPr>
          <p:cNvSpPr txBox="1"/>
          <p:nvPr/>
        </p:nvSpPr>
        <p:spPr>
          <a:xfrm>
            <a:off x="6237143" y="111763"/>
            <a:ext cx="595485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เมื่อ​เจ้าบ่าว​ยัง​ช้า​อยู่ ​ก็​พา​กัน​ง่วง​เหงา​และ​หลับ​ไป​ </a:t>
            </a:r>
            <a:r>
              <a:rPr lang="en-US" sz="2800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ครั้น​เวลา​เที่ยง​คืน​ก็​มี​เสียง​ร้อง​มา​ว่า ‘เจ้าบ่าว​มา​แล้ว จง​ออกมา​รับ​ท่าน​เถิด’ </a:t>
            </a:r>
            <a:r>
              <a:rPr lang="en-US" sz="2800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พวก​หญิง​พรหมจารี​เหล่า​นั้น​ก็​ลุก​ขึ้น​</a:t>
            </a:r>
            <a:r>
              <a:rPr lang="th-TH" sz="2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ตกแต่ง​ตะเกียง​ของ​ตน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​ </a:t>
            </a:r>
            <a:r>
              <a:rPr lang="en-US" sz="2800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8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พวก​ที่​โง่​นั้น​ก็​พูด​กับ​พวก​ที่​มี​ปัญญา​ว่า ‘ขอ​แบ่ง​น้ำ​มัน​ของ​ท่าน​ให้​เรา​บ้าง ตะเกียง​ของ​เรา​จวน​จะ​ดับ​อยู่​แล้ว​’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D69162-6EBE-B683-0C4D-012E4257A00A}"/>
              </a:ext>
            </a:extLst>
          </p:cNvPr>
          <p:cNvSpPr txBox="1"/>
          <p:nvPr/>
        </p:nvSpPr>
        <p:spPr>
          <a:xfrm>
            <a:off x="6237143" y="2664814"/>
            <a:ext cx="60942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​ช้า​อยู่ </a:t>
            </a:r>
            <a:r>
              <a:rPr lang="en-US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b="0" i="0" u="none" strike="noStrike" baseline="0" dirty="0">
                <a:solidFill>
                  <a:srgbClr val="0000CC"/>
                </a:solidFill>
                <a:latin typeface="Tahoma" panose="020B0604030504040204" pitchFamily="34" charset="0"/>
              </a:rPr>
              <a:t>delayed a long time</a:t>
            </a:r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800" dirty="0">
              <a:solidFill>
                <a:srgbClr val="0000CC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8243BF-AF93-BC54-3689-A36315E6ADB5}"/>
              </a:ext>
            </a:extLst>
          </p:cNvPr>
          <p:cNvSpPr txBox="1"/>
          <p:nvPr/>
        </p:nvSpPr>
        <p:spPr>
          <a:xfrm>
            <a:off x="6237143" y="3267681"/>
            <a:ext cx="52759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​ง่วง​เหงา​และ​หลับ​ไป</a:t>
            </a:r>
            <a:endParaRPr lang="th-TH" sz="2800" dirty="0">
              <a:solidFill>
                <a:srgbClr val="0000CC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AEEA1E-7072-FE5F-CD50-E5A5EA110E4E}"/>
              </a:ext>
            </a:extLst>
          </p:cNvPr>
          <p:cNvSpPr txBox="1"/>
          <p:nvPr/>
        </p:nvSpPr>
        <p:spPr>
          <a:xfrm>
            <a:off x="6237143" y="3870548"/>
            <a:ext cx="62033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​เที่ยง​คืน</a:t>
            </a:r>
            <a:endParaRPr lang="th-TH" sz="2800" dirty="0">
              <a:solidFill>
                <a:srgbClr val="0000CC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13911C-F7CB-47A1-BC97-B44FE3818193}"/>
              </a:ext>
            </a:extLst>
          </p:cNvPr>
          <p:cNvSpPr txBox="1"/>
          <p:nvPr/>
        </p:nvSpPr>
        <p:spPr>
          <a:xfrm>
            <a:off x="6269181" y="4393768"/>
            <a:ext cx="62189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​เสียง​ร้อง / ประกาศ</a:t>
            </a:r>
            <a:endParaRPr lang="th-TH" sz="2800" dirty="0">
              <a:solidFill>
                <a:srgbClr val="0000CC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E19A07-A7B2-83BB-96CA-A47485638917}"/>
              </a:ext>
            </a:extLst>
          </p:cNvPr>
          <p:cNvSpPr txBox="1"/>
          <p:nvPr/>
        </p:nvSpPr>
        <p:spPr>
          <a:xfrm>
            <a:off x="6275241" y="5058510"/>
            <a:ext cx="62449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เจ้าบ่าว​มา​แล้ว จง​ออกมา​รับ​ท่าน​เถิด</a:t>
            </a:r>
            <a:endParaRPr lang="th-TH" sz="2800" dirty="0">
              <a:solidFill>
                <a:srgbClr val="0000CC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541D01-3AEF-C109-89F0-4CB23037B4EF}"/>
              </a:ext>
            </a:extLst>
          </p:cNvPr>
          <p:cNvSpPr txBox="1"/>
          <p:nvPr/>
        </p:nvSpPr>
        <p:spPr>
          <a:xfrm>
            <a:off x="6269181" y="5669518"/>
            <a:ext cx="62605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ลุก​ขึ้น​ตกแต่ง​ตะเกียง​ของ​ตน</a:t>
            </a:r>
            <a:endParaRPr lang="th-TH" sz="2800" dirty="0">
              <a:solidFill>
                <a:srgbClr val="0000CC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85D0D0-E18D-89A2-B08B-9B0D3F6D5086}"/>
              </a:ext>
            </a:extLst>
          </p:cNvPr>
          <p:cNvSpPr txBox="1"/>
          <p:nvPr/>
        </p:nvSpPr>
        <p:spPr>
          <a:xfrm>
            <a:off x="288347" y="6439484"/>
            <a:ext cx="1002982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b="1" i="0" u="none" strike="noStrike" baseline="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มธ. 24:36 </a:t>
            </a:r>
            <a:r>
              <a:rPr lang="th-TH" sz="2400" b="0" i="0" u="none" strike="noStrike" baseline="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“แต่​วัน​นั้น โมง​นั้น ไม่​มี​ใคร​รู้ ถึง​บรรดา​ทูตสวรรค์​หรือ​พระ​บุตร​ก็​ไม่​รู้ รู้​แต่​พระ​บิดา​องค์​เดียว​</a:t>
            </a:r>
            <a:endParaRPr lang="th-TH" b="1" i="0" u="none" strike="noStrike" baseline="0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b="1" i="0" u="none" strike="noStrike" baseline="0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14492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234A58-C3A6-ADF0-345F-7522CA5E0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3238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133D0A-EF4B-5F11-FD0B-3EE35285D3B2}"/>
              </a:ext>
            </a:extLst>
          </p:cNvPr>
          <p:cNvSpPr txBox="1"/>
          <p:nvPr/>
        </p:nvSpPr>
        <p:spPr>
          <a:xfrm>
            <a:off x="6195580" y="279508"/>
            <a:ext cx="60942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9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พวก​ที่​มี​ปัญญา​จึง​ตอบ​ว่า ‘น่า​กลัว​น้ำ​มัน​จะ​ไม่​พอ​สำหรับ​เรา​และ​เจ้า จง​ไป​หา​คนขาย 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ซื้อ​สำหรับ​ตัวเอง​จะ​ดีกว่า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’ </a:t>
            </a:r>
            <a:endParaRPr lang="th-TH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ECDADD-A1FA-BD7C-F5CD-1C2E6CD949C8}"/>
              </a:ext>
            </a:extLst>
          </p:cNvPr>
          <p:cNvSpPr txBox="1"/>
          <p:nvPr/>
        </p:nvSpPr>
        <p:spPr>
          <a:xfrm>
            <a:off x="127289" y="3619501"/>
            <a:ext cx="61981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เมื่อ​กำลัง​ไป​ซื้อ​นั้น​เจ้าบ่าว​ก็​มาถึง ผู้​ที่​พร้อม​อยู่​แล้ว ​ก็​ได้​ไป​กับ​ท่าน​ใน​การ​เลี้ยง​เนื่อง​ใน​งาน​สมรส​แล้ว​ประตู​ก็​ปิด​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4A8E3F-5AD3-3616-D677-A3E72DA1CED3}"/>
              </a:ext>
            </a:extLst>
          </p:cNvPr>
          <p:cNvSpPr txBox="1"/>
          <p:nvPr/>
        </p:nvSpPr>
        <p:spPr>
          <a:xfrm>
            <a:off x="288347" y="6439484"/>
            <a:ext cx="1002982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b="1" i="0" u="none" strike="noStrike" baseline="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มธ. 24:36 </a:t>
            </a:r>
            <a:r>
              <a:rPr lang="th-TH" sz="2400" b="0" i="0" u="none" strike="noStrike" baseline="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“แต่​วัน​นั้น โมง​นั้น ไม่​มี​ใคร​รู้ ถึง​บรรดา​ทูตสวรรค์​หรือ​พระ​บุตร​ก็​ไม่​รู้ รู้​แต่​พระ​บิดา​องค์​เดียว​</a:t>
            </a:r>
            <a:endParaRPr lang="th-TH" b="1" i="0" u="none" strike="noStrike" baseline="0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b="1" i="0" u="none" strike="noStrike" baseline="0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45789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EC1FBC-D568-07E2-E76B-453E1386A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143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854DC6-2005-390A-B1B5-EA5B7E3CECA9}"/>
              </a:ext>
            </a:extLst>
          </p:cNvPr>
          <p:cNvSpPr txBox="1"/>
          <p:nvPr/>
        </p:nvSpPr>
        <p:spPr>
          <a:xfrm>
            <a:off x="6237143" y="714375"/>
            <a:ext cx="553575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11 </a:t>
            </a:r>
            <a:r>
              <a:rPr lang="th-TH" sz="3200" b="1" u="sng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ภายหลัง​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หญิง​พรหมจารี​อีก​ห้า​คน ​ก็​มา​ร้อง​ว่า ‘ท่าน​เจ้า​ข้าๆ ขอ​เปิด​ให้​ข้าพเจ้า​เข้า​ไป​ด้วย’ </a:t>
            </a:r>
            <a:r>
              <a:rPr lang="en-US" sz="3200" b="1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12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ฝ่าย​ท่าน​ตอบ​ว่า ‘เรา​บอก​ความ​จริง​แก่​ท่าน​ทั้ง​หลาย​ว่า </a:t>
            </a:r>
            <a:r>
              <a:rPr lang="th-TH" sz="32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เรา​ไม่​รู้จัก​ท่าน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’ 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64D4DE-3230-43E8-BC1F-F91D70B92E7B}"/>
              </a:ext>
            </a:extLst>
          </p:cNvPr>
          <p:cNvSpPr txBox="1"/>
          <p:nvPr/>
        </p:nvSpPr>
        <p:spPr>
          <a:xfrm>
            <a:off x="6309880" y="3429000"/>
            <a:ext cx="572279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13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เหตุ​ฉะนั้น จง​เฝ้า​ระวัง​อยู่ เพราะ​ท่าน​ทั้ง​หลาย​ไม่​รู้​กำหนด​วัน​หรือ​โมง​นั้น​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AAF8E5-69B0-5500-9073-AC85541E041E}"/>
              </a:ext>
            </a:extLst>
          </p:cNvPr>
          <p:cNvSpPr txBox="1"/>
          <p:nvPr/>
        </p:nvSpPr>
        <p:spPr>
          <a:xfrm>
            <a:off x="288347" y="6439484"/>
            <a:ext cx="1002982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b="1" i="0" u="none" strike="noStrike" baseline="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มธ. 24:36 </a:t>
            </a:r>
            <a:r>
              <a:rPr lang="th-TH" sz="2400" b="0" i="0" u="none" strike="noStrike" baseline="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“แต่​วัน​นั้น โมง​นั้น ไม่​มี​ใคร​รู้ ถึง​บรรดา​ทูตสวรรค์​หรือ​พระ​บุตร​ก็​ไม่​รู้ รู้​แต่​พระ​บิดา​องค์​เดียว​</a:t>
            </a:r>
            <a:endParaRPr lang="th-TH" b="1" i="0" u="none" strike="noStrike" baseline="0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b="1" i="0" u="none" strike="noStrike" baseline="0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9837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60201-D276-0702-E2ED-6884B2A3DA48}"/>
              </a:ext>
            </a:extLst>
          </p:cNvPr>
          <p:cNvSpPr txBox="1">
            <a:spLocks/>
          </p:cNvSpPr>
          <p:nvPr/>
        </p:nvSpPr>
        <p:spPr>
          <a:xfrm>
            <a:off x="206330" y="318515"/>
            <a:ext cx="11615555" cy="57029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10 </a:t>
            </a:r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คน รับเชิญเหมือนกัน และ</a:t>
            </a:r>
            <a:r>
              <a:rPr lang="th-TH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เข้าร่วมงานเลี้ยง</a:t>
            </a:r>
            <a:endParaRPr lang="th-TH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10 </a:t>
            </a:r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คน มีปัญญา โง่  เอาตะเกียงไป  พลาด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คน ไม่เอาน้ำมัน</a:t>
            </a:r>
          </a:p>
          <a:p>
            <a:endParaRPr lang="th-TH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แบ่งเป็น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 ปัญญา/โง่  แสดงออกมาอยู่ที่การเตรียมตัว สำหรับอนาคต</a:t>
            </a:r>
          </a:p>
          <a:p>
            <a:r>
              <a:rPr lang="th-TH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ไม่จมอยู่ในอดีต ปัจจุบัน แต่ต้องมองเพื่ออนาคต เท่านั้น</a:t>
            </a:r>
          </a:p>
          <a:p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เราทุกคนต้องเติบโต จนตัดสินใจเลือกด้วยตนเอง</a:t>
            </a:r>
          </a:p>
          <a:p>
            <a:endParaRPr lang="th-TH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57250" indent="-857250">
              <a:buFont typeface="Wingdings" panose="05000000000000000000" pitchFamily="2" charset="2"/>
              <a:buChar char="q"/>
            </a:pPr>
            <a:r>
              <a:rPr lang="th-TH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หลับ หมดทุกคน ทั้ง ปัญญา/โง่  ไม่ผิด ไม่ได้ดีกว่าใคร แต่มาจากพระเจ้า อยู่ที่การเตรียมตัว   </a:t>
            </a:r>
          </a:p>
          <a:p>
            <a:endParaRPr lang="th-TH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57250" indent="-857250">
              <a:buFont typeface="Wingdings" panose="05000000000000000000" pitchFamily="2" charset="2"/>
              <a:buChar char="q"/>
            </a:pPr>
            <a:endParaRPr lang="th-TH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EA7332-F1E0-729E-FBC1-9AFEFF3A79B6}"/>
              </a:ext>
            </a:extLst>
          </p:cNvPr>
          <p:cNvSpPr txBox="1"/>
          <p:nvPr/>
        </p:nvSpPr>
        <p:spPr>
          <a:xfrm>
            <a:off x="8332301" y="2069916"/>
            <a:ext cx="181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/>
            <a:r>
              <a:rPr lang="en-US" sz="1800" b="1" i="0" u="none" strike="noStrike" baseline="0" dirty="0">
                <a:solidFill>
                  <a:srgbClr val="464646"/>
                </a:solidFill>
                <a:latin typeface="Tahoma" panose="020B0604030504040204" pitchFamily="34" charset="0"/>
              </a:rPr>
              <a:t>Moros </a:t>
            </a:r>
            <a:r>
              <a:rPr lang="th-TH" sz="1800" b="1" i="0" u="none" strike="noStrike" baseline="0" dirty="0">
                <a:solidFill>
                  <a:srgbClr val="464646"/>
                </a:solidFill>
                <a:latin typeface="Tahoma" panose="020B0604030504040204" pitchFamily="34" charset="0"/>
              </a:rPr>
              <a:t>ปัญญาอ่อน</a:t>
            </a:r>
          </a:p>
        </p:txBody>
      </p:sp>
    </p:spTree>
    <p:extLst>
      <p:ext uri="{BB962C8B-B14F-4D97-AF65-F5344CB8AC3E}">
        <p14:creationId xmlns:p14="http://schemas.microsoft.com/office/powerpoint/2010/main" val="1213116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548044-4D15-994A-DF84-CE3F1A44C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484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8BA16F-DBDB-644A-1149-378A69F5E430}"/>
              </a:ext>
            </a:extLst>
          </p:cNvPr>
          <p:cNvSpPr txBox="1"/>
          <p:nvPr/>
        </p:nvSpPr>
        <p:spPr>
          <a:xfrm>
            <a:off x="0" y="0"/>
            <a:ext cx="609599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dirty="0">
                <a:solidFill>
                  <a:srgbClr val="33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จะพึ่งพาอาศัยน้ำมันสำรองของคนอื่นก็ไม่ได้ ความพร้อม ความรอด ความสัมพันธ์กับพระวิญญาณ เป็นเรื่องส่วนตัวของแต่ละบุคคล </a:t>
            </a:r>
          </a:p>
          <a:p>
            <a:r>
              <a:rPr lang="th-TH" sz="3200" b="1" i="0" dirty="0">
                <a:solidFill>
                  <a:srgbClr val="33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พ่อ แม่ ทำแทนลูกไม่ได้ </a:t>
            </a:r>
          </a:p>
          <a:p>
            <a:r>
              <a:rPr lang="th-TH" sz="3200" b="1" i="0" dirty="0">
                <a:solidFill>
                  <a:srgbClr val="33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สามีทำแทนภรรยาก็ไม่ได้ มันเป็นเรื่องตัวใครตัวมัน</a:t>
            </a:r>
            <a:b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i="0" dirty="0">
                <a:solidFill>
                  <a:srgbClr val="33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คนที่เตรียมตัวพร้อมก็ถูกรับไป แต่คนที่ไม่พร้อมก็จะถูกละทิ้งไว้ ลองคิดซิว</a:t>
            </a:r>
            <a:r>
              <a:rPr lang="th-TH" sz="3200" b="1" i="0" dirty="0" err="1">
                <a:solidFill>
                  <a:srgbClr val="33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่า</a:t>
            </a:r>
            <a:r>
              <a:rPr lang="th-TH" sz="3200" b="1" i="0" dirty="0">
                <a:solidFill>
                  <a:srgbClr val="33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มันน่ากลัวแค่ไหน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57D65F-7ED7-5E11-57AF-07DD035D07A8}"/>
              </a:ext>
            </a:extLst>
          </p:cNvPr>
          <p:cNvSpPr txBox="1"/>
          <p:nvPr/>
        </p:nvSpPr>
        <p:spPr>
          <a:xfrm>
            <a:off x="-45027" y="3632449"/>
            <a:ext cx="61410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0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ไฟของตะเกียงจะต้องจุดอยู่</a:t>
            </a:r>
            <a:br>
              <a:rPr lang="th-TH" sz="2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0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(ตะเกียงต้องมีน้ำมัน) คือเราต้องมีความสัมพันธ์กับพระวิญญาณ</a:t>
            </a:r>
            <a:endParaRPr lang="th-TH" sz="28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0743A7-E36E-BB3D-B632-85B0F999C773}"/>
              </a:ext>
            </a:extLst>
          </p:cNvPr>
          <p:cNvSpPr txBox="1"/>
          <p:nvPr/>
        </p:nvSpPr>
        <p:spPr>
          <a:xfrm>
            <a:off x="79434" y="4679576"/>
            <a:ext cx="527322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i="0" dirty="0">
                <a:solidFill>
                  <a:srgbClr val="101224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คำว่า </a:t>
            </a:r>
            <a:r>
              <a:rPr lang="en-US" sz="2800" b="1" i="0" dirty="0">
                <a:solidFill>
                  <a:srgbClr val="FF66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Logos</a:t>
            </a:r>
            <a:r>
              <a:rPr lang="en-US" sz="2800" b="1" i="0" dirty="0">
                <a:solidFill>
                  <a:srgbClr val="101224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2800" b="1" i="0" dirty="0">
                <a:solidFill>
                  <a:srgbClr val="101224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ถูกใช้ทั้งหมด 316 ครั้ง</a:t>
            </a:r>
          </a:p>
          <a:p>
            <a:r>
              <a:rPr lang="th-TH" sz="2800" b="1" i="0" dirty="0">
                <a:solidFill>
                  <a:srgbClr val="101224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ส่วนคำว่า </a:t>
            </a:r>
            <a:r>
              <a:rPr lang="en-US" sz="2800" b="1" i="0" dirty="0">
                <a:solidFill>
                  <a:srgbClr val="FF66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Rhema</a:t>
            </a:r>
            <a:r>
              <a:rPr lang="en-US" sz="2800" b="1" i="0" dirty="0">
                <a:solidFill>
                  <a:srgbClr val="101224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2800" b="1" i="0" dirty="0">
                <a:solidFill>
                  <a:srgbClr val="101224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ถูกใช้ 67 ครั้ง </a:t>
            </a:r>
          </a:p>
          <a:p>
            <a:r>
              <a:rPr lang="th-TH" sz="2800" b="1" i="0" dirty="0">
                <a:solidFill>
                  <a:srgbClr val="101224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พระเจ้าจะไม่ตรัสอะไรที่ขัดแย้งกับพระวจนะที่เขียนไว้แล้ว 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79088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C5FAAA19-C180-6F67-B9CD-0A371DBBF4EC}"/>
              </a:ext>
            </a:extLst>
          </p:cNvPr>
          <p:cNvSpPr/>
          <p:nvPr/>
        </p:nvSpPr>
        <p:spPr>
          <a:xfrm>
            <a:off x="0" y="1524000"/>
            <a:ext cx="12192000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115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น้ำมัน มีความสำคัญ </a:t>
            </a:r>
          </a:p>
          <a:p>
            <a:pPr algn="ctr"/>
            <a:r>
              <a:rPr lang="th-TH" sz="115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มากขนาดนั้นเลยหรือ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F0D7A8-1939-9D51-2C25-EE02C7260A08}"/>
              </a:ext>
            </a:extLst>
          </p:cNvPr>
          <p:cNvSpPr txBox="1"/>
          <p:nvPr/>
        </p:nvSpPr>
        <p:spPr>
          <a:xfrm>
            <a:off x="7639666" y="5520813"/>
            <a:ext cx="44736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แผ่นดินสวรรค์/นรก </a:t>
            </a:r>
            <a:endParaRPr lang="th-TH" sz="6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E2CCD1-BF3F-9C29-477F-36ABC58D01AB}"/>
              </a:ext>
            </a:extLst>
          </p:cNvPr>
          <p:cNvSpPr txBox="1"/>
          <p:nvPr/>
        </p:nvSpPr>
        <p:spPr>
          <a:xfrm>
            <a:off x="673510" y="5520813"/>
            <a:ext cx="27726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ปัญญา/โง่ </a:t>
            </a:r>
            <a:endParaRPr lang="th-TH" sz="6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CBB63E-D596-C75B-A6AE-46610BEEA0D9}"/>
              </a:ext>
            </a:extLst>
          </p:cNvPr>
          <p:cNvSpPr txBox="1"/>
          <p:nvPr/>
        </p:nvSpPr>
        <p:spPr>
          <a:xfrm>
            <a:off x="4156588" y="5520812"/>
            <a:ext cx="27726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มี...../ไม่มี..... </a:t>
            </a:r>
            <a:endParaRPr lang="th-TH" sz="6000" dirty="0"/>
          </a:p>
        </p:txBody>
      </p:sp>
    </p:spTree>
    <p:extLst>
      <p:ext uri="{BB962C8B-B14F-4D97-AF65-F5344CB8AC3E}">
        <p14:creationId xmlns:p14="http://schemas.microsoft.com/office/powerpoint/2010/main" val="3521713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50941E-2666-62A2-2A52-42690B9C1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25" y="496811"/>
            <a:ext cx="5458409" cy="3638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9827D4-C456-635F-95C3-A99987FD3A26}"/>
              </a:ext>
            </a:extLst>
          </p:cNvPr>
          <p:cNvSpPr txBox="1"/>
          <p:nvPr/>
        </p:nvSpPr>
        <p:spPr>
          <a:xfrm>
            <a:off x="6864998" y="319321"/>
            <a:ext cx="60975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</a:rPr>
              <a:t>พิพากษา พบ </a:t>
            </a:r>
            <a:r>
              <a:rPr lang="en-US" sz="4000" b="1" dirty="0">
                <a:solidFill>
                  <a:srgbClr val="FF0000"/>
                </a:solidFill>
              </a:rPr>
              <a:t>317</a:t>
            </a:r>
            <a:r>
              <a:rPr lang="th-TH" sz="4000" b="1" dirty="0">
                <a:solidFill>
                  <a:srgbClr val="FF0000"/>
                </a:solidFill>
              </a:rPr>
              <a:t> ครั้ง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364D43-1914-B165-A1ED-C2772545A840}"/>
              </a:ext>
            </a:extLst>
          </p:cNvPr>
          <p:cNvSpPr txBox="1"/>
          <p:nvPr/>
        </p:nvSpPr>
        <p:spPr>
          <a:xfrm>
            <a:off x="5896947" y="3951084"/>
            <a:ext cx="6564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1800" b="1" i="0" u="none" strike="noStrike" baseline="0" dirty="0">
                <a:solidFill>
                  <a:srgbClr val="417CBE"/>
                </a:solidFill>
                <a:latin typeface="Tahoma" panose="020B0604030504040204" pitchFamily="34" charset="0"/>
              </a:rPr>
              <a:t>1ปต. 4:5 </a:t>
            </a:r>
            <a:r>
              <a:rPr lang="th-TH" sz="1800" b="0" i="0" u="none" strike="noStrike" baseline="0" dirty="0">
                <a:solidFill>
                  <a:srgbClr val="080000"/>
                </a:solidFill>
                <a:latin typeface="Tahoma" panose="020B0604030504040204" pitchFamily="34" charset="0"/>
              </a:rPr>
              <a:t>คน​เหล่า​นั้น​จะต้อง​ให้​การ​แก่​พระ​องค์ ผู้​พร้อม​แล้ว​ที่​จะ​ทรง​พิพากษา​ทั้ง​คน​เป็น​และ​คน​ตาย​</a:t>
            </a:r>
            <a:endParaRPr lang="th-TH" sz="1800" b="1" i="0" u="none" strike="noStrike" baseline="0" dirty="0">
              <a:solidFill>
                <a:srgbClr val="417CBE"/>
              </a:solidFill>
              <a:latin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9F8652-12AA-386C-4527-412DF55637BD}"/>
              </a:ext>
            </a:extLst>
          </p:cNvPr>
          <p:cNvSpPr txBox="1"/>
          <p:nvPr/>
        </p:nvSpPr>
        <p:spPr>
          <a:xfrm>
            <a:off x="5896947" y="4520318"/>
            <a:ext cx="621418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1400" b="1" i="0" u="none" strike="noStrike" baseline="0" dirty="0">
                <a:solidFill>
                  <a:srgbClr val="417CBE"/>
                </a:solidFill>
                <a:latin typeface="Tahoma" panose="020B0604030504040204" pitchFamily="34" charset="0"/>
              </a:rPr>
              <a:t>1ปต. 4:6 </a:t>
            </a:r>
            <a:r>
              <a:rPr lang="th-TH" sz="1800" b="0" i="0" u="none" strike="noStrike" baseline="0" dirty="0">
                <a:solidFill>
                  <a:srgbClr val="080000"/>
                </a:solidFill>
                <a:latin typeface="Tahoma" panose="020B0604030504040204" pitchFamily="34" charset="0"/>
              </a:rPr>
              <a:t>ด้วย​เหตุ​นี้​เอง ข่าว​ประเสริฐ​จึง​ได้​ประกาศ​แม้​แก่​คน​ที่​ตาย​ไป​แล้ว เพื่อ​เขา​จะ​มี​ชีวิต​ทาง​จิต​วิญญาณ​เช่น​พระ​เจ้า แม้ว่า​เมื่อ​เขา​ยัง​อยู่​ใน​โลก​นี้ เขา​ถูก​พิพากษา​ลงโทษ​เหมือน​อย่าง​มนุษย์​</a:t>
            </a:r>
            <a:r>
              <a:rPr lang="th-TH" sz="1800" b="0" i="0" u="none" strike="noStrike" baseline="0" dirty="0" err="1">
                <a:solidFill>
                  <a:srgbClr val="080000"/>
                </a:solidFill>
                <a:latin typeface="Tahoma" panose="020B0604030504040204" pitchFamily="34" charset="0"/>
              </a:rPr>
              <a:t>ทั่วๆ</a:t>
            </a:r>
            <a:r>
              <a:rPr lang="th-TH" sz="1800" b="0" i="0" u="none" strike="noStrike" baseline="0" dirty="0">
                <a:solidFill>
                  <a:srgbClr val="080000"/>
                </a:solidFill>
                <a:latin typeface="Tahoma" panose="020B0604030504040204" pitchFamily="34" charset="0"/>
              </a:rPr>
              <a:t> ไป</a:t>
            </a:r>
            <a:endParaRPr lang="th-TH" sz="1400" b="1" i="0" u="none" strike="noStrike" baseline="0" dirty="0">
              <a:solidFill>
                <a:srgbClr val="417CBE"/>
              </a:solidFill>
              <a:latin typeface="Tahoma" panose="020B0604030504040204" pitchFamily="34" charset="0"/>
            </a:endParaRPr>
          </a:p>
          <a:p>
            <a:pPr marR="450" algn="l" rtl="0"/>
            <a:endParaRPr lang="th-TH" sz="1400" b="1" i="0" u="none" strike="noStrike" baseline="0" dirty="0">
              <a:solidFill>
                <a:srgbClr val="417CBE"/>
              </a:solidFill>
              <a:latin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19BCA6-D89D-B3B9-B768-812EC083D5CC}"/>
              </a:ext>
            </a:extLst>
          </p:cNvPr>
          <p:cNvSpPr txBox="1"/>
          <p:nvPr/>
        </p:nvSpPr>
        <p:spPr>
          <a:xfrm>
            <a:off x="0" y="5426724"/>
            <a:ext cx="1211113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1400" b="1" i="0" u="none" strike="noStrike" baseline="0" dirty="0">
                <a:solidFill>
                  <a:srgbClr val="417CBE"/>
                </a:solidFill>
                <a:latin typeface="Tahoma" panose="020B0604030504040204" pitchFamily="34" charset="0"/>
              </a:rPr>
              <a:t>วว. 20:4 </a:t>
            </a:r>
            <a:r>
              <a:rPr lang="th-TH" sz="1800" b="0" i="0" u="none" strike="noStrike" baseline="0" dirty="0">
                <a:solidFill>
                  <a:srgbClr val="080000"/>
                </a:solidFill>
                <a:latin typeface="Tahoma" panose="020B0604030504040204" pitchFamily="34" charset="0"/>
              </a:rPr>
              <a:t>ข้าพเจ้า​ได้​เห็น​บัลลังก์​หลาย​บัลลังก์ และ​ผู้​ที่​นั่ง​บน​บัลลังก์​นั้น เป็น​ผู้​ที่​จะ​พิพากษา และ​ข้าพเจ้า​ยัง​ได้​เห็น​ดวง​วิญญาณ​ของ​คน​ทั้ง​ปวง​ที่​ถูก​ตัด​ศีรษะ เพราะ​เป็น​พยาน​ของ​พระ​เยซู​และ​เพราะ​พระ​วจนะ​ของ​พระ​เจ้า และ​ผู้​ที่​ไม่ได้​บูชา​สัตว์​ร้าย​นั้น​หรือ​รูป​ของ​มัน และ​ไม่ได้​ติด​เครื่องหมาย​ของ​มัน​ไว้​ที่​หน้าผาก​หรือ​ที่​มือ​ของ​เขา คน​เหล่า​นั้น​กลับ​มี​ชีวิต​ขึ้น​มา​ใหม่ และ​ได้​ครอบ​ครอง​ร่วมกับ​พระ​คริสต์​เป็น​เวลา​พัน​ปี​</a:t>
            </a:r>
            <a:endParaRPr lang="th-TH" sz="1400" b="1" i="0" u="none" strike="noStrike" baseline="0" dirty="0">
              <a:solidFill>
                <a:srgbClr val="417CBE"/>
              </a:solidFill>
              <a:latin typeface="Tahoma" panose="020B0604030504040204" pitchFamily="34" charset="0"/>
            </a:endParaRPr>
          </a:p>
          <a:p>
            <a:pPr marR="450" algn="l" rtl="0"/>
            <a:endParaRPr lang="th-TH" sz="1400" b="1" i="0" u="none" strike="noStrike" baseline="0" dirty="0">
              <a:solidFill>
                <a:srgbClr val="417CBE"/>
              </a:solidFill>
              <a:latin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316863-FBCA-487C-8021-4344BC8050DD}"/>
              </a:ext>
            </a:extLst>
          </p:cNvPr>
          <p:cNvSpPr txBox="1"/>
          <p:nvPr/>
        </p:nvSpPr>
        <p:spPr>
          <a:xfrm>
            <a:off x="5896947" y="1211873"/>
            <a:ext cx="6214188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2400" b="1" i="0" u="none" strike="noStrike" baseline="0" dirty="0">
                <a:solidFill>
                  <a:srgbClr val="0000CC"/>
                </a:solidFill>
                <a:latin typeface="Tahoma" panose="020B0604030504040204" pitchFamily="34" charset="0"/>
              </a:rPr>
              <a:t>มธ. 19:28 </a:t>
            </a:r>
            <a:r>
              <a:rPr lang="th-TH" sz="3200" b="1" i="0" u="none" strike="noStrike" baseline="0" dirty="0">
                <a:solidFill>
                  <a:srgbClr val="0000CC"/>
                </a:solidFill>
                <a:latin typeface="Tahoma" panose="020B0604030504040204" pitchFamily="34" charset="0"/>
              </a:rPr>
              <a:t>​พระ​เยซู​ตรัส​กับ​เขา​ว่า “เรา​บอก​ความ​จริง​แก่​ท่าน​ทั้ง​หลาย​ว่า ใน​โลก​ใหม่​คราว​เมื่อ​บุตร​มนุษย์​จะ​นั่ง​บน​พระ​ที่​นั่ง​อัน​รุ่งเรือง​นั้น พวก​ท่าน​ที่​ได้​ติดตาม​เรา​มา​จะ​ได้​นั่ง​บน​บัลลังก์​สิบ​สอง​ที่ พิพากษา​ชน​อิสราเอล​สิบ​สอง​เผ่า</a:t>
            </a:r>
            <a:endParaRPr lang="th-TH" sz="2400" b="1" i="0" u="none" strike="noStrike" baseline="0" dirty="0">
              <a:solidFill>
                <a:srgbClr val="0000CC"/>
              </a:solidFill>
              <a:latin typeface="Tahoma" panose="020B0604030504040204" pitchFamily="34" charset="0"/>
            </a:endParaRPr>
          </a:p>
          <a:p>
            <a:pPr marR="450" algn="l" rtl="0"/>
            <a:endParaRPr lang="th-TH" sz="2400" b="1" i="0" u="none" strike="noStrike" baseline="0" dirty="0">
              <a:solidFill>
                <a:srgbClr val="0000CC"/>
              </a:solidFill>
              <a:latin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6F260F-4BC2-394F-07FC-76B5FC1CF780}"/>
              </a:ext>
            </a:extLst>
          </p:cNvPr>
          <p:cNvSpPr txBox="1"/>
          <p:nvPr/>
        </p:nvSpPr>
        <p:spPr>
          <a:xfrm>
            <a:off x="1951704" y="4388745"/>
            <a:ext cx="27726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ปัญญา/โง่ </a:t>
            </a:r>
            <a:endParaRPr lang="th-TH" sz="6000" dirty="0"/>
          </a:p>
        </p:txBody>
      </p:sp>
    </p:spTree>
    <p:extLst>
      <p:ext uri="{BB962C8B-B14F-4D97-AF65-F5344CB8AC3E}">
        <p14:creationId xmlns:p14="http://schemas.microsoft.com/office/powerpoint/2010/main" val="42862511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874026" y="287243"/>
            <a:ext cx="6758581" cy="31547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199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ขอผู้ช่วย</a:t>
            </a:r>
            <a:endParaRPr lang="en-US" sz="19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52F920-AC01-C733-C64F-B33EFE1F113D}"/>
              </a:ext>
            </a:extLst>
          </p:cNvPr>
          <p:cNvSpPr txBox="1"/>
          <p:nvPr/>
        </p:nvSpPr>
        <p:spPr>
          <a:xfrm>
            <a:off x="117987" y="5154684"/>
            <a:ext cx="1195602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32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3200" b="1" i="0" u="none" strike="noStrike" baseline="0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</a:t>
            </a:r>
            <a:r>
              <a:rPr lang="th-TH" sz="32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1:22 </a:t>
            </a:r>
            <a:r>
              <a:rPr lang="th-TH" sz="40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และ​พระ​องค์​ทรง​ประทับตรา​เรา และ​ประทาน​พระ​วิญญาณ​ไว้​ใน​ใจ​ของ​เรา​เป็น​มัด​จำ​ด้วย</a:t>
            </a:r>
            <a:endParaRPr lang="th-TH" sz="3200" b="1" i="0" u="none" strike="noStrike" baseline="0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sz="3200" b="1" i="0" u="none" strike="noStrike" baseline="0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C607CD-9D78-E133-D079-735CCBC9B434}"/>
              </a:ext>
            </a:extLst>
          </p:cNvPr>
          <p:cNvSpPr txBox="1"/>
          <p:nvPr/>
        </p:nvSpPr>
        <p:spPr>
          <a:xfrm>
            <a:off x="78658" y="3688830"/>
            <a:ext cx="1203468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32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3200" b="1" i="0" u="none" strike="noStrike" baseline="0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</a:t>
            </a:r>
            <a:r>
              <a:rPr lang="th-TH" sz="32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5:5 </a:t>
            </a:r>
            <a:r>
              <a:rPr lang="th-TH" sz="40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แต่​พระ​เจ้า​ทรง​เป็น​ผู้​เตรียม​เรา​ไว้​สำหรับ​การ​เปลี่ยนแปลง​นี้ และ​พระ​องค์​ได้​ทรง​โปรด​ประทาน​พระ​วิญญาณ​เป็น​มัด​จำ​ไว้​กับ​เรา</a:t>
            </a:r>
            <a:endParaRPr lang="th-TH" sz="3200" b="1" i="0" u="none" strike="noStrike" baseline="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sz="3200" b="1" i="0" u="none" strike="noStrike" baseline="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01216" y="4133461"/>
            <a:ext cx="11790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i="1" dirty="0"/>
              <a:t>“อย่างไรก็ตามเราจะบอกความจริงแก่ท่านทั้งหลาย คือ การที่เราจากไปนั้นก็เพื่อประโยชน์ของท่านเพราะถ้าเราไม่ไป องค์</a:t>
            </a:r>
            <a:r>
              <a:rPr lang="th-TH" sz="3600" b="1" i="1" u="sng" dirty="0"/>
              <a:t>พระผู้ช่วย</a:t>
            </a:r>
            <a:r>
              <a:rPr lang="th-TH" sz="3600" b="1" i="1" dirty="0"/>
              <a:t>ก็จะไม่เสด็จมาหาท่าน แต่ถ้าเราไปแล้วเราก็จะใช้พระองค์มาหาท่าน”</a:t>
            </a:r>
          </a:p>
          <a:p>
            <a:r>
              <a:rPr lang="th-TH" sz="3600" b="1" i="1" dirty="0" err="1"/>
              <a:t>ยอห์น</a:t>
            </a:r>
            <a:r>
              <a:rPr lang="th-TH" sz="3600" b="1" i="1" dirty="0"/>
              <a:t> 16:7</a:t>
            </a:r>
            <a:endParaRPr lang="en-US" sz="3600" dirty="0"/>
          </a:p>
        </p:txBody>
      </p:sp>
      <p:pic>
        <p:nvPicPr>
          <p:cNvPr id="5" name="รูปภาพ 4" descr="hq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9078" y="219270"/>
            <a:ext cx="5064207" cy="37981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02DBE1-EFC9-7855-D218-92C3065CB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10" y="1253749"/>
            <a:ext cx="3843955" cy="2562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6C8C92B-9FD5-1C13-F80D-4A08EB0E5604}"/>
              </a:ext>
            </a:extLst>
          </p:cNvPr>
          <p:cNvSpPr/>
          <p:nvPr/>
        </p:nvSpPr>
        <p:spPr>
          <a:xfrm>
            <a:off x="70421" y="167232"/>
            <a:ext cx="5386411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มัดจำแห่งพระวิญญาณบริสุทธิ์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965BCC-A453-8B26-C8B6-BACB1E40EF85}"/>
              </a:ext>
            </a:extLst>
          </p:cNvPr>
          <p:cNvSpPr txBox="1"/>
          <p:nvPr/>
        </p:nvSpPr>
        <p:spPr>
          <a:xfrm>
            <a:off x="223935" y="80370"/>
            <a:ext cx="6494106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thaiDist"/>
            <a:r>
              <a:rPr lang="th-TH" sz="3600" b="1" i="0" u="none" strike="noStrike" baseline="3000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อิสยา</a:t>
            </a:r>
            <a:r>
              <a:rPr lang="th-TH" sz="3600" b="1" i="0" u="none" strike="noStrike" baseline="0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ห์</a:t>
            </a:r>
            <a:r>
              <a:rPr lang="th-TH" sz="36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58</a:t>
            </a:r>
          </a:p>
          <a:p>
            <a:pPr marR="450" algn="thaiDist"/>
            <a:r>
              <a:rPr lang="th-TH" sz="36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13 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“ถ้า​เจ้า​หยุด​เหยียบ​ย่ำ​วันสะบาโต</a:t>
            </a:r>
          </a:p>
          <a:p>
            <a:pPr marR="0" algn="thaiDist"/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คือ​จาก​การ​ทำ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​ตามใจ​ของ​เจ้า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​ใน​วัน​บริสุทธิ์​ของ​เรา</a:t>
            </a:r>
          </a:p>
          <a:p>
            <a:pPr marR="0" algn="thaiDist"/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และ​เรียก​สะบาโต​ว่า 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วัน​ปีติ​ยินดี</a:t>
            </a:r>
          </a:p>
          <a:p>
            <a:pPr marR="0" algn="thaiDist"/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และ​เรียก​วัน​บริสุทธิ์​ของ​พระ​เจ้า​ว่า 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วัน​มี​เกียรติ</a:t>
            </a:r>
          </a:p>
          <a:p>
            <a:pPr marR="0" algn="thaiDist"/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ถ้า​เจ้า​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ให้​เกียรติ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​มัน 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ไม่​ไป​ตาม​ทาง​ของ​เจ้า​เอง</a:t>
            </a:r>
          </a:p>
          <a:p>
            <a:pPr marR="0" algn="thaiDist"/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​ทำ​ตามใจ​ของ​เจ้า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หรือ​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พูด​แต่​เรื่อง​ไร้​สาระ </a:t>
            </a:r>
          </a:p>
          <a:p>
            <a:pPr marR="450" algn="thaiDist" rtl="0"/>
            <a:r>
              <a:rPr lang="th-TH" sz="36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14 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แล้ว​เจ้า​จะ​ได้​ความ</a:t>
            </a:r>
            <a:r>
              <a:rPr lang="th-TH" sz="36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​ปีติ​ยินดี​ใน​พระ​เจ้า</a:t>
            </a:r>
          </a:p>
          <a:p>
            <a:pPr marR="0" algn="thaiDist"/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และ​เรา​จะ​ให้​เจ้า​</a:t>
            </a:r>
            <a:r>
              <a:rPr lang="th-TH" sz="36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ขึ้น​ขี่​อยู่​บน​ที่​สูง​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ของ​แผ่นดิน​โลก</a:t>
            </a:r>
          </a:p>
          <a:p>
            <a:pPr marR="0" algn="thaiDist"/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และ​เรา​จะ​</a:t>
            </a:r>
            <a:r>
              <a:rPr lang="th-TH" sz="36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เลี้ยง​เจ้า​ด้วย​มรดก​ของ​ยาโคบ​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บิดา​ของ​เจ้า เพราะ​โอษฐ์​ของ​พระ​เจ้า​ได้​ตรัส​แล้ว”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31F968-347D-38A8-4895-C284B3F1A380}"/>
              </a:ext>
            </a:extLst>
          </p:cNvPr>
          <p:cNvSpPr txBox="1"/>
          <p:nvPr/>
        </p:nvSpPr>
        <p:spPr>
          <a:xfrm>
            <a:off x="41529" y="6427113"/>
            <a:ext cx="104647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1400" b="1" i="0" u="none" strike="noStrike" baseline="0" dirty="0">
                <a:solidFill>
                  <a:srgbClr val="FFFF00"/>
                </a:solidFill>
                <a:latin typeface="Tahoma" panose="020B0604030504040204" pitchFamily="34" charset="0"/>
              </a:rPr>
              <a:t>กจ. 2:37 </a:t>
            </a:r>
            <a:r>
              <a:rPr lang="th-TH" sz="1800" b="1" i="0" u="none" strike="noStrike" baseline="0" dirty="0">
                <a:solidFill>
                  <a:srgbClr val="FFFF00"/>
                </a:solidFill>
                <a:latin typeface="Tahoma" panose="020B0604030504040204" pitchFamily="34" charset="0"/>
              </a:rPr>
              <a:t>เมื่อ​คน​ทั้ง​หลาย​ได้​ยิน​แล้ว​ก็​รู้สึก​แปลบ​ปลาบ​ใจ จึง​กล่าว​แก่​</a:t>
            </a:r>
            <a:r>
              <a:rPr lang="th-TH" sz="1800" b="1" i="0" u="none" strike="noStrike" baseline="0" dirty="0" err="1">
                <a:solidFill>
                  <a:srgbClr val="FFFF00"/>
                </a:solidFill>
                <a:latin typeface="Tahoma" panose="020B0604030504040204" pitchFamily="34" charset="0"/>
              </a:rPr>
              <a:t>เป</a:t>
            </a:r>
            <a:r>
              <a:rPr lang="th-TH" sz="1800" b="1" i="0" u="none" strike="noStrike" baseline="0" dirty="0">
                <a:solidFill>
                  <a:srgbClr val="FFFF00"/>
                </a:solidFill>
                <a:latin typeface="Tahoma" panose="020B0604030504040204" pitchFamily="34" charset="0"/>
              </a:rPr>
              <a:t>โตร​และ​อัครทูต​อื่นๆ ว่า “พี่​น้อง​เอ๋ย เรา​จะ​ทำ​อย่างไร​ดี”</a:t>
            </a:r>
            <a:endParaRPr lang="th-TH" sz="1400" b="1" i="0" u="none" strike="noStrike" baseline="0" dirty="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marR="450" algn="l" rtl="0"/>
            <a:endParaRPr lang="th-TH" sz="1400" b="1" i="0" u="none" strike="noStrike" baseline="0" dirty="0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1AFB58-71A2-69D1-13D1-DFD35944BB57}"/>
              </a:ext>
            </a:extLst>
          </p:cNvPr>
          <p:cNvSpPr txBox="1"/>
          <p:nvPr/>
        </p:nvSpPr>
        <p:spPr>
          <a:xfrm>
            <a:off x="6718041" y="172702"/>
            <a:ext cx="5432431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006600"/>
                </a:solidFill>
              </a:rPr>
              <a:t> 13 </a:t>
            </a:r>
            <a:r>
              <a:rPr lang="th-TH" sz="2400" dirty="0" err="1">
                <a:solidFill>
                  <a:srgbClr val="006600"/>
                </a:solidFill>
              </a:rPr>
              <a:t>You</a:t>
            </a:r>
            <a:r>
              <a:rPr lang="th-TH" sz="2400" dirty="0">
                <a:solidFill>
                  <a:srgbClr val="006600"/>
                </a:solidFill>
              </a:rPr>
              <a:t> </a:t>
            </a:r>
            <a:r>
              <a:rPr lang="th-TH" sz="2400" dirty="0" err="1">
                <a:solidFill>
                  <a:srgbClr val="006600"/>
                </a:solidFill>
              </a:rPr>
              <a:t>must</a:t>
            </a:r>
            <a:r>
              <a:rPr lang="th-TH" sz="2400" dirty="0">
                <a:solidFill>
                  <a:srgbClr val="006600"/>
                </a:solidFill>
              </a:rPr>
              <a:t>  </a:t>
            </a:r>
            <a:r>
              <a:rPr lang="th-TH" sz="2400" dirty="0" err="1">
                <a:solidFill>
                  <a:srgbClr val="006600"/>
                </a:solidFill>
              </a:rPr>
              <a:t>observe</a:t>
            </a:r>
            <a:r>
              <a:rPr lang="th-TH" sz="2400" dirty="0">
                <a:solidFill>
                  <a:srgbClr val="006600"/>
                </a:solidFill>
              </a:rPr>
              <a:t> </a:t>
            </a:r>
            <a:r>
              <a:rPr lang="th-TH" sz="2400" dirty="0" err="1">
                <a:solidFill>
                  <a:srgbClr val="006600"/>
                </a:solidFill>
              </a:rPr>
              <a:t>the</a:t>
            </a:r>
            <a:r>
              <a:rPr lang="th-TH" sz="2400" dirty="0">
                <a:solidFill>
                  <a:srgbClr val="006600"/>
                </a:solidFill>
              </a:rPr>
              <a:t> </a:t>
            </a:r>
            <a:r>
              <a:rPr lang="th-TH" sz="2400" dirty="0" err="1">
                <a:solidFill>
                  <a:srgbClr val="006600"/>
                </a:solidFill>
              </a:rPr>
              <a:t>Sabbath</a:t>
            </a:r>
            <a:r>
              <a:rPr lang="th-TH" sz="2400" dirty="0">
                <a:solidFill>
                  <a:srgbClr val="006600"/>
                </a:solidFill>
              </a:rPr>
              <a:t> </a:t>
            </a:r>
          </a:p>
          <a:p>
            <a:r>
              <a:rPr lang="th-TH" sz="2400" dirty="0" err="1">
                <a:solidFill>
                  <a:srgbClr val="006600"/>
                </a:solidFill>
              </a:rPr>
              <a:t>rather</a:t>
            </a:r>
            <a:r>
              <a:rPr lang="th-TH" sz="2400" dirty="0">
                <a:solidFill>
                  <a:srgbClr val="006600"/>
                </a:solidFill>
              </a:rPr>
              <a:t> </a:t>
            </a:r>
            <a:r>
              <a:rPr lang="th-TH" sz="2400" dirty="0" err="1">
                <a:solidFill>
                  <a:srgbClr val="006600"/>
                </a:solidFill>
              </a:rPr>
              <a:t>than</a:t>
            </a:r>
            <a:r>
              <a:rPr lang="th-TH" sz="2400" dirty="0">
                <a:solidFill>
                  <a:srgbClr val="006600"/>
                </a:solidFill>
              </a:rPr>
              <a:t> </a:t>
            </a:r>
            <a:r>
              <a:rPr lang="th-TH" sz="2400" dirty="0" err="1">
                <a:solidFill>
                  <a:srgbClr val="006600"/>
                </a:solidFill>
              </a:rPr>
              <a:t>doing</a:t>
            </a:r>
            <a:r>
              <a:rPr lang="th-TH" sz="2400" dirty="0">
                <a:solidFill>
                  <a:srgbClr val="006600"/>
                </a:solidFill>
              </a:rPr>
              <a:t> </a:t>
            </a:r>
            <a:r>
              <a:rPr lang="th-TH" sz="2400" dirty="0" err="1">
                <a:solidFill>
                  <a:srgbClr val="006600"/>
                </a:solidFill>
              </a:rPr>
              <a:t>anything</a:t>
            </a:r>
            <a:r>
              <a:rPr lang="th-TH" sz="2400" dirty="0">
                <a:solidFill>
                  <a:srgbClr val="006600"/>
                </a:solidFill>
              </a:rPr>
              <a:t> </a:t>
            </a:r>
            <a:r>
              <a:rPr lang="th-TH" sz="2400" dirty="0" err="1">
                <a:solidFill>
                  <a:srgbClr val="006600"/>
                </a:solidFill>
              </a:rPr>
              <a:t>you</a:t>
            </a:r>
            <a:r>
              <a:rPr lang="th-TH" sz="2400" dirty="0">
                <a:solidFill>
                  <a:srgbClr val="006600"/>
                </a:solidFill>
              </a:rPr>
              <a:t> </a:t>
            </a:r>
            <a:r>
              <a:rPr lang="th-TH" sz="2400" dirty="0" err="1">
                <a:solidFill>
                  <a:srgbClr val="006600"/>
                </a:solidFill>
              </a:rPr>
              <a:t>please</a:t>
            </a:r>
            <a:r>
              <a:rPr lang="th-TH" sz="2400" dirty="0">
                <a:solidFill>
                  <a:srgbClr val="006600"/>
                </a:solidFill>
              </a:rPr>
              <a:t> </a:t>
            </a:r>
            <a:r>
              <a:rPr lang="th-TH" sz="2400" dirty="0" err="1">
                <a:solidFill>
                  <a:srgbClr val="006600"/>
                </a:solidFill>
              </a:rPr>
              <a:t>on</a:t>
            </a:r>
            <a:r>
              <a:rPr lang="th-TH" sz="2400" dirty="0">
                <a:solidFill>
                  <a:srgbClr val="006600"/>
                </a:solidFill>
              </a:rPr>
              <a:t> </a:t>
            </a:r>
            <a:r>
              <a:rPr lang="th-TH" sz="2400" dirty="0" err="1">
                <a:solidFill>
                  <a:srgbClr val="006600"/>
                </a:solidFill>
              </a:rPr>
              <a:t>my</a:t>
            </a:r>
            <a:r>
              <a:rPr lang="th-TH" sz="2400" dirty="0">
                <a:solidFill>
                  <a:srgbClr val="006600"/>
                </a:solidFill>
              </a:rPr>
              <a:t> </a:t>
            </a:r>
            <a:r>
              <a:rPr lang="th-TH" sz="2400" dirty="0" err="1">
                <a:solidFill>
                  <a:srgbClr val="006600"/>
                </a:solidFill>
              </a:rPr>
              <a:t>holy</a:t>
            </a:r>
            <a:r>
              <a:rPr lang="th-TH" sz="2400" dirty="0">
                <a:solidFill>
                  <a:srgbClr val="006600"/>
                </a:solidFill>
              </a:rPr>
              <a:t> </a:t>
            </a:r>
            <a:r>
              <a:rPr lang="th-TH" sz="2400" dirty="0" err="1">
                <a:solidFill>
                  <a:srgbClr val="006600"/>
                </a:solidFill>
              </a:rPr>
              <a:t>day</a:t>
            </a:r>
            <a:r>
              <a:rPr lang="th-TH" sz="2400" dirty="0">
                <a:solidFill>
                  <a:srgbClr val="006600"/>
                </a:solidFill>
              </a:rPr>
              <a:t> </a:t>
            </a:r>
          </a:p>
          <a:p>
            <a:r>
              <a:rPr lang="th-TH" sz="2400" dirty="0" err="1">
                <a:solidFill>
                  <a:srgbClr val="006600"/>
                </a:solidFill>
              </a:rPr>
              <a:t>You</a:t>
            </a:r>
            <a:r>
              <a:rPr lang="th-TH" sz="2400" dirty="0">
                <a:solidFill>
                  <a:srgbClr val="006600"/>
                </a:solidFill>
              </a:rPr>
              <a:t> </a:t>
            </a:r>
            <a:r>
              <a:rPr lang="th-TH" sz="2400" dirty="0" err="1">
                <a:solidFill>
                  <a:srgbClr val="006600"/>
                </a:solidFill>
              </a:rPr>
              <a:t>must</a:t>
            </a:r>
            <a:r>
              <a:rPr lang="th-TH" sz="2400" dirty="0">
                <a:solidFill>
                  <a:srgbClr val="006600"/>
                </a:solidFill>
              </a:rPr>
              <a:t> </a:t>
            </a:r>
            <a:r>
              <a:rPr lang="th-TH" sz="2400" dirty="0" err="1">
                <a:solidFill>
                  <a:srgbClr val="FF0000"/>
                </a:solidFill>
              </a:rPr>
              <a:t>look</a:t>
            </a:r>
            <a:r>
              <a:rPr lang="th-TH" sz="2400" dirty="0">
                <a:solidFill>
                  <a:srgbClr val="FF0000"/>
                </a:solidFill>
              </a:rPr>
              <a:t> </a:t>
            </a:r>
            <a:r>
              <a:rPr lang="th-TH" sz="2400" dirty="0" err="1">
                <a:solidFill>
                  <a:srgbClr val="FF0000"/>
                </a:solidFill>
              </a:rPr>
              <a:t>forward</a:t>
            </a:r>
            <a:r>
              <a:rPr lang="th-TH" sz="2400" dirty="0">
                <a:solidFill>
                  <a:srgbClr val="FF0000"/>
                </a:solidFill>
              </a:rPr>
              <a:t> </a:t>
            </a:r>
            <a:r>
              <a:rPr lang="th-TH" sz="2400" dirty="0" err="1">
                <a:solidFill>
                  <a:srgbClr val="006600"/>
                </a:solidFill>
              </a:rPr>
              <a:t>to</a:t>
            </a:r>
            <a:r>
              <a:rPr lang="th-TH" sz="2400" dirty="0">
                <a:solidFill>
                  <a:srgbClr val="006600"/>
                </a:solidFill>
              </a:rPr>
              <a:t> </a:t>
            </a:r>
            <a:r>
              <a:rPr lang="th-TH" sz="2400" dirty="0" err="1">
                <a:solidFill>
                  <a:srgbClr val="006600"/>
                </a:solidFill>
              </a:rPr>
              <a:t>the</a:t>
            </a:r>
            <a:r>
              <a:rPr lang="th-TH" sz="2400" dirty="0">
                <a:solidFill>
                  <a:srgbClr val="006600"/>
                </a:solidFill>
              </a:rPr>
              <a:t> </a:t>
            </a:r>
            <a:r>
              <a:rPr lang="th-TH" sz="2400" dirty="0" err="1">
                <a:solidFill>
                  <a:srgbClr val="006600"/>
                </a:solidFill>
              </a:rPr>
              <a:t>Sabbath</a:t>
            </a:r>
            <a:r>
              <a:rPr lang="th-TH" sz="2400" dirty="0">
                <a:solidFill>
                  <a:srgbClr val="006600"/>
                </a:solidFill>
              </a:rPr>
              <a:t> </a:t>
            </a:r>
          </a:p>
          <a:p>
            <a:r>
              <a:rPr lang="th-TH" sz="2400" dirty="0">
                <a:solidFill>
                  <a:srgbClr val="006600"/>
                </a:solidFill>
              </a:rPr>
              <a:t>and </a:t>
            </a:r>
            <a:r>
              <a:rPr lang="th-TH" sz="2400" dirty="0" err="1">
                <a:solidFill>
                  <a:srgbClr val="006600"/>
                </a:solidFill>
              </a:rPr>
              <a:t>treat</a:t>
            </a:r>
            <a:r>
              <a:rPr lang="th-TH" sz="2400" dirty="0">
                <a:solidFill>
                  <a:srgbClr val="006600"/>
                </a:solidFill>
              </a:rPr>
              <a:t> </a:t>
            </a:r>
            <a:r>
              <a:rPr lang="th-TH" sz="2400" dirty="0" err="1">
                <a:solidFill>
                  <a:srgbClr val="006600"/>
                </a:solidFill>
              </a:rPr>
              <a:t>the</a:t>
            </a:r>
            <a:r>
              <a:rPr lang="th-TH" sz="2400" dirty="0">
                <a:solidFill>
                  <a:srgbClr val="006600"/>
                </a:solidFill>
              </a:rPr>
              <a:t> LORD’s </a:t>
            </a:r>
            <a:r>
              <a:rPr lang="th-TH" sz="2400" dirty="0" err="1">
                <a:solidFill>
                  <a:srgbClr val="FF0000"/>
                </a:solidFill>
              </a:rPr>
              <a:t>holy</a:t>
            </a:r>
            <a:r>
              <a:rPr lang="th-TH" sz="2400" dirty="0">
                <a:solidFill>
                  <a:srgbClr val="FF0000"/>
                </a:solidFill>
              </a:rPr>
              <a:t> </a:t>
            </a:r>
            <a:r>
              <a:rPr lang="th-TH" sz="2400" dirty="0" err="1">
                <a:solidFill>
                  <a:srgbClr val="FF0000"/>
                </a:solidFill>
              </a:rPr>
              <a:t>day</a:t>
            </a:r>
            <a:r>
              <a:rPr lang="th-TH" sz="2400" dirty="0">
                <a:solidFill>
                  <a:srgbClr val="FF0000"/>
                </a:solidFill>
              </a:rPr>
              <a:t> </a:t>
            </a:r>
            <a:r>
              <a:rPr lang="th-TH" sz="2400" dirty="0" err="1">
                <a:solidFill>
                  <a:srgbClr val="FF0000"/>
                </a:solidFill>
              </a:rPr>
              <a:t>with</a:t>
            </a:r>
            <a:r>
              <a:rPr lang="th-TH" sz="2400" dirty="0">
                <a:solidFill>
                  <a:srgbClr val="FF0000"/>
                </a:solidFill>
              </a:rPr>
              <a:t> </a:t>
            </a:r>
            <a:r>
              <a:rPr lang="th-TH" sz="2400" dirty="0" err="1">
                <a:solidFill>
                  <a:srgbClr val="FF0000"/>
                </a:solidFill>
              </a:rPr>
              <a:t>respect</a:t>
            </a:r>
            <a:endParaRPr lang="th-TH" sz="2400" dirty="0">
              <a:solidFill>
                <a:srgbClr val="FF0000"/>
              </a:solidFill>
            </a:endParaRPr>
          </a:p>
          <a:p>
            <a:r>
              <a:rPr lang="th-TH" sz="2400" dirty="0" err="1">
                <a:solidFill>
                  <a:srgbClr val="006600"/>
                </a:solidFill>
              </a:rPr>
              <a:t>You</a:t>
            </a:r>
            <a:r>
              <a:rPr lang="th-TH" sz="2400" dirty="0">
                <a:solidFill>
                  <a:srgbClr val="006600"/>
                </a:solidFill>
              </a:rPr>
              <a:t> </a:t>
            </a:r>
            <a:r>
              <a:rPr lang="th-TH" sz="2400" dirty="0" err="1">
                <a:solidFill>
                  <a:srgbClr val="006600"/>
                </a:solidFill>
              </a:rPr>
              <a:t>must</a:t>
            </a:r>
            <a:r>
              <a:rPr lang="th-TH" sz="2400" dirty="0">
                <a:solidFill>
                  <a:srgbClr val="006600"/>
                </a:solidFill>
              </a:rPr>
              <a:t> </a:t>
            </a:r>
            <a:r>
              <a:rPr lang="th-TH" sz="2400" dirty="0" err="1">
                <a:solidFill>
                  <a:srgbClr val="006600"/>
                </a:solidFill>
              </a:rPr>
              <a:t>treat</a:t>
            </a:r>
            <a:r>
              <a:rPr lang="th-TH" sz="2400" dirty="0">
                <a:solidFill>
                  <a:srgbClr val="006600"/>
                </a:solidFill>
              </a:rPr>
              <a:t> </a:t>
            </a:r>
            <a:r>
              <a:rPr lang="th-TH" sz="2400" dirty="0" err="1">
                <a:solidFill>
                  <a:srgbClr val="006600"/>
                </a:solidFill>
              </a:rPr>
              <a:t>it</a:t>
            </a:r>
            <a:r>
              <a:rPr lang="th-TH" sz="2400" dirty="0">
                <a:solidFill>
                  <a:srgbClr val="006600"/>
                </a:solidFill>
              </a:rPr>
              <a:t> </a:t>
            </a:r>
            <a:r>
              <a:rPr lang="th-TH" sz="2400" dirty="0" err="1">
                <a:solidFill>
                  <a:srgbClr val="006600"/>
                </a:solidFill>
              </a:rPr>
              <a:t>with</a:t>
            </a:r>
            <a:r>
              <a:rPr lang="th-TH" sz="2400" dirty="0">
                <a:solidFill>
                  <a:srgbClr val="006600"/>
                </a:solidFill>
              </a:rPr>
              <a:t> </a:t>
            </a:r>
            <a:r>
              <a:rPr lang="th-TH" sz="2400" dirty="0" err="1">
                <a:solidFill>
                  <a:srgbClr val="006600"/>
                </a:solidFill>
              </a:rPr>
              <a:t>respect</a:t>
            </a:r>
            <a:r>
              <a:rPr lang="th-TH" sz="2400" dirty="0">
                <a:solidFill>
                  <a:srgbClr val="006600"/>
                </a:solidFill>
              </a:rPr>
              <a:t> </a:t>
            </a:r>
            <a:r>
              <a:rPr lang="th-TH" sz="2400" dirty="0" err="1">
                <a:solidFill>
                  <a:srgbClr val="006600"/>
                </a:solidFill>
              </a:rPr>
              <a:t>by</a:t>
            </a:r>
            <a:r>
              <a:rPr lang="th-TH" sz="2400" dirty="0">
                <a:solidFill>
                  <a:srgbClr val="006600"/>
                </a:solidFill>
              </a:rPr>
              <a:t> </a:t>
            </a:r>
            <a:r>
              <a:rPr lang="th-TH" sz="2400" dirty="0" err="1">
                <a:solidFill>
                  <a:srgbClr val="FF0000"/>
                </a:solidFill>
              </a:rPr>
              <a:t>refraining</a:t>
            </a:r>
            <a:r>
              <a:rPr lang="th-TH" sz="2400" dirty="0">
                <a:solidFill>
                  <a:srgbClr val="FF0000"/>
                </a:solidFill>
              </a:rPr>
              <a:t> </a:t>
            </a:r>
            <a:r>
              <a:rPr lang="th-TH" sz="2400" dirty="0" err="1">
                <a:solidFill>
                  <a:srgbClr val="FF0000"/>
                </a:solidFill>
              </a:rPr>
              <a:t>from</a:t>
            </a:r>
            <a:r>
              <a:rPr lang="th-TH" sz="2400" dirty="0">
                <a:solidFill>
                  <a:srgbClr val="006600"/>
                </a:solidFill>
              </a:rPr>
              <a:t> </a:t>
            </a:r>
            <a:r>
              <a:rPr lang="th-TH" sz="2400" dirty="0" err="1">
                <a:solidFill>
                  <a:srgbClr val="FF0000"/>
                </a:solidFill>
              </a:rPr>
              <a:t>your</a:t>
            </a:r>
            <a:r>
              <a:rPr lang="th-TH" sz="2400" dirty="0">
                <a:solidFill>
                  <a:srgbClr val="FF0000"/>
                </a:solidFill>
              </a:rPr>
              <a:t> </a:t>
            </a:r>
            <a:r>
              <a:rPr lang="th-TH" sz="2400" dirty="0" err="1">
                <a:solidFill>
                  <a:srgbClr val="FF0000"/>
                </a:solidFill>
              </a:rPr>
              <a:t>normal</a:t>
            </a:r>
            <a:r>
              <a:rPr lang="th-TH" sz="2400" dirty="0">
                <a:solidFill>
                  <a:srgbClr val="FF0000"/>
                </a:solidFill>
              </a:rPr>
              <a:t> </a:t>
            </a:r>
            <a:r>
              <a:rPr lang="th-TH" sz="2400" dirty="0" err="1">
                <a:solidFill>
                  <a:srgbClr val="FF0000"/>
                </a:solidFill>
              </a:rPr>
              <a:t>activities</a:t>
            </a:r>
            <a:r>
              <a:rPr lang="th-TH" sz="2400" dirty="0">
                <a:solidFill>
                  <a:srgbClr val="FF0000"/>
                </a:solidFill>
              </a:rPr>
              <a:t>,</a:t>
            </a:r>
          </a:p>
          <a:p>
            <a:r>
              <a:rPr lang="th-TH" sz="2400" dirty="0">
                <a:solidFill>
                  <a:srgbClr val="006600"/>
                </a:solidFill>
              </a:rPr>
              <a:t>and </a:t>
            </a:r>
            <a:r>
              <a:rPr lang="th-TH" sz="2400" dirty="0" err="1">
                <a:solidFill>
                  <a:srgbClr val="006600"/>
                </a:solidFill>
              </a:rPr>
              <a:t>by</a:t>
            </a:r>
            <a:r>
              <a:rPr lang="th-TH" sz="2400" dirty="0">
                <a:solidFill>
                  <a:srgbClr val="006600"/>
                </a:solidFill>
              </a:rPr>
              <a:t> </a:t>
            </a:r>
            <a:r>
              <a:rPr lang="th-TH" sz="2400" dirty="0" err="1">
                <a:solidFill>
                  <a:srgbClr val="006600"/>
                </a:solidFill>
              </a:rPr>
              <a:t>refraining</a:t>
            </a:r>
            <a:r>
              <a:rPr lang="th-TH" sz="2400" dirty="0">
                <a:solidFill>
                  <a:srgbClr val="006600"/>
                </a:solidFill>
              </a:rPr>
              <a:t> </a:t>
            </a:r>
            <a:r>
              <a:rPr lang="th-TH" sz="2400" dirty="0" err="1">
                <a:solidFill>
                  <a:srgbClr val="006600"/>
                </a:solidFill>
              </a:rPr>
              <a:t>from</a:t>
            </a:r>
            <a:r>
              <a:rPr lang="th-TH" sz="2400" dirty="0">
                <a:solidFill>
                  <a:srgbClr val="006600"/>
                </a:solidFill>
              </a:rPr>
              <a:t> </a:t>
            </a:r>
            <a:r>
              <a:rPr lang="th-TH" sz="2400" dirty="0" err="1">
                <a:solidFill>
                  <a:srgbClr val="006600"/>
                </a:solidFill>
              </a:rPr>
              <a:t>your</a:t>
            </a:r>
            <a:r>
              <a:rPr lang="th-TH" sz="2400" dirty="0">
                <a:solidFill>
                  <a:srgbClr val="006600"/>
                </a:solidFill>
              </a:rPr>
              <a:t> </a:t>
            </a:r>
            <a:r>
              <a:rPr lang="th-TH" sz="2400" dirty="0" err="1">
                <a:solidFill>
                  <a:srgbClr val="FF0000"/>
                </a:solidFill>
              </a:rPr>
              <a:t>selfish</a:t>
            </a:r>
            <a:r>
              <a:rPr lang="th-TH" sz="2400" dirty="0">
                <a:solidFill>
                  <a:srgbClr val="FF0000"/>
                </a:solidFill>
              </a:rPr>
              <a:t> </a:t>
            </a:r>
            <a:r>
              <a:rPr lang="th-TH" sz="2400" dirty="0" err="1">
                <a:solidFill>
                  <a:srgbClr val="FF0000"/>
                </a:solidFill>
              </a:rPr>
              <a:t>pursuits</a:t>
            </a:r>
            <a:r>
              <a:rPr lang="th-TH" sz="2400" dirty="0">
                <a:solidFill>
                  <a:srgbClr val="FF0000"/>
                </a:solidFill>
              </a:rPr>
              <a:t> </a:t>
            </a:r>
            <a:r>
              <a:rPr lang="th-TH" sz="2400" dirty="0">
                <a:solidFill>
                  <a:srgbClr val="006600"/>
                </a:solidFill>
              </a:rPr>
              <a:t>and </a:t>
            </a:r>
            <a:r>
              <a:rPr lang="th-TH" sz="2400" dirty="0" err="1">
                <a:solidFill>
                  <a:srgbClr val="006600"/>
                </a:solidFill>
              </a:rPr>
              <a:t>from</a:t>
            </a:r>
            <a:r>
              <a:rPr lang="th-TH" sz="2400" dirty="0">
                <a:solidFill>
                  <a:srgbClr val="006600"/>
                </a:solidFill>
              </a:rPr>
              <a:t> </a:t>
            </a:r>
            <a:r>
              <a:rPr lang="th-TH" sz="2400" dirty="0" err="1">
                <a:solidFill>
                  <a:srgbClr val="006600"/>
                </a:solidFill>
              </a:rPr>
              <a:t>making</a:t>
            </a:r>
            <a:r>
              <a:rPr lang="th-TH" sz="2400" dirty="0">
                <a:solidFill>
                  <a:srgbClr val="006600"/>
                </a:solidFill>
              </a:rPr>
              <a:t> </a:t>
            </a:r>
            <a:r>
              <a:rPr lang="th-TH" sz="2400" dirty="0" err="1">
                <a:solidFill>
                  <a:srgbClr val="FF0000"/>
                </a:solidFill>
              </a:rPr>
              <a:t>business</a:t>
            </a:r>
            <a:r>
              <a:rPr lang="th-TH" sz="2400" dirty="0">
                <a:solidFill>
                  <a:srgbClr val="FF0000"/>
                </a:solidFill>
              </a:rPr>
              <a:t> </a:t>
            </a:r>
            <a:r>
              <a:rPr lang="th-TH" sz="2400" dirty="0" err="1">
                <a:solidFill>
                  <a:srgbClr val="FF0000"/>
                </a:solidFill>
              </a:rPr>
              <a:t>deals</a:t>
            </a:r>
            <a:r>
              <a:rPr lang="th-TH" sz="2400" dirty="0">
                <a:solidFill>
                  <a:srgbClr val="FF0000"/>
                </a:solidFill>
              </a:rPr>
              <a:t> </a:t>
            </a:r>
          </a:p>
          <a:p>
            <a:endParaRPr lang="th-TH" sz="2400" dirty="0">
              <a:solidFill>
                <a:srgbClr val="006600"/>
              </a:solidFill>
            </a:endParaRPr>
          </a:p>
          <a:p>
            <a:r>
              <a:rPr lang="th-TH" sz="2400" dirty="0">
                <a:solidFill>
                  <a:srgbClr val="006600"/>
                </a:solidFill>
              </a:rPr>
              <a:t> 14 </a:t>
            </a:r>
            <a:r>
              <a:rPr lang="th-TH" sz="2400" dirty="0" err="1">
                <a:solidFill>
                  <a:srgbClr val="006600"/>
                </a:solidFill>
              </a:rPr>
              <a:t>Then</a:t>
            </a:r>
            <a:r>
              <a:rPr lang="th-TH" sz="2400" dirty="0">
                <a:solidFill>
                  <a:srgbClr val="006600"/>
                </a:solidFill>
              </a:rPr>
              <a:t> </a:t>
            </a:r>
            <a:r>
              <a:rPr lang="th-TH" sz="2400" dirty="0" err="1">
                <a:solidFill>
                  <a:srgbClr val="006600"/>
                </a:solidFill>
              </a:rPr>
              <a:t>you</a:t>
            </a:r>
            <a:r>
              <a:rPr lang="th-TH" sz="2400" dirty="0">
                <a:solidFill>
                  <a:srgbClr val="006600"/>
                </a:solidFill>
              </a:rPr>
              <a:t> </a:t>
            </a:r>
            <a:r>
              <a:rPr lang="th-TH" sz="2400" dirty="0" err="1">
                <a:solidFill>
                  <a:srgbClr val="006600"/>
                </a:solidFill>
              </a:rPr>
              <a:t>will</a:t>
            </a:r>
            <a:r>
              <a:rPr lang="th-TH" sz="2400" dirty="0">
                <a:solidFill>
                  <a:srgbClr val="006600"/>
                </a:solidFill>
              </a:rPr>
              <a:t> </a:t>
            </a:r>
            <a:r>
              <a:rPr lang="th-TH" sz="2400" dirty="0" err="1">
                <a:solidFill>
                  <a:srgbClr val="0000CC"/>
                </a:solidFill>
              </a:rPr>
              <a:t>find</a:t>
            </a:r>
            <a:r>
              <a:rPr lang="th-TH" sz="2400" dirty="0">
                <a:solidFill>
                  <a:srgbClr val="0000CC"/>
                </a:solidFill>
              </a:rPr>
              <a:t> </a:t>
            </a:r>
            <a:r>
              <a:rPr lang="th-TH" sz="2400" dirty="0" err="1">
                <a:solidFill>
                  <a:srgbClr val="0000CC"/>
                </a:solidFill>
              </a:rPr>
              <a:t>joy</a:t>
            </a:r>
            <a:r>
              <a:rPr lang="th-TH" sz="2400" dirty="0">
                <a:solidFill>
                  <a:srgbClr val="0000CC"/>
                </a:solidFill>
              </a:rPr>
              <a:t> </a:t>
            </a:r>
            <a:r>
              <a:rPr lang="th-TH" sz="2400" dirty="0" err="1">
                <a:solidFill>
                  <a:srgbClr val="0000CC"/>
                </a:solidFill>
              </a:rPr>
              <a:t>in</a:t>
            </a:r>
            <a:r>
              <a:rPr lang="th-TH" sz="2400" dirty="0">
                <a:solidFill>
                  <a:srgbClr val="0000CC"/>
                </a:solidFill>
              </a:rPr>
              <a:t> </a:t>
            </a:r>
            <a:r>
              <a:rPr lang="th-TH" sz="2400" dirty="0" err="1">
                <a:solidFill>
                  <a:srgbClr val="0000CC"/>
                </a:solidFill>
              </a:rPr>
              <a:t>your</a:t>
            </a:r>
            <a:r>
              <a:rPr lang="th-TH" sz="2400" dirty="0">
                <a:solidFill>
                  <a:srgbClr val="0000CC"/>
                </a:solidFill>
              </a:rPr>
              <a:t> </a:t>
            </a:r>
            <a:r>
              <a:rPr lang="th-TH" sz="2400" dirty="0" err="1">
                <a:solidFill>
                  <a:srgbClr val="0000CC"/>
                </a:solidFill>
              </a:rPr>
              <a:t>relationship</a:t>
            </a:r>
            <a:r>
              <a:rPr lang="th-TH" sz="2400" dirty="0">
                <a:solidFill>
                  <a:srgbClr val="0000CC"/>
                </a:solidFill>
              </a:rPr>
              <a:t> </a:t>
            </a:r>
            <a:r>
              <a:rPr lang="th-TH" sz="2400" dirty="0" err="1">
                <a:solidFill>
                  <a:srgbClr val="0000CC"/>
                </a:solidFill>
              </a:rPr>
              <a:t>to</a:t>
            </a:r>
            <a:r>
              <a:rPr lang="th-TH" sz="2400" dirty="0">
                <a:solidFill>
                  <a:srgbClr val="0000CC"/>
                </a:solidFill>
              </a:rPr>
              <a:t> </a:t>
            </a:r>
            <a:r>
              <a:rPr lang="th-TH" sz="2400" dirty="0" err="1">
                <a:solidFill>
                  <a:srgbClr val="0000CC"/>
                </a:solidFill>
              </a:rPr>
              <a:t>the</a:t>
            </a:r>
            <a:r>
              <a:rPr lang="th-TH" sz="2400" dirty="0">
                <a:solidFill>
                  <a:srgbClr val="0000CC"/>
                </a:solidFill>
              </a:rPr>
              <a:t> LORD</a:t>
            </a:r>
            <a:r>
              <a:rPr lang="th-TH" sz="2400" dirty="0">
                <a:solidFill>
                  <a:srgbClr val="006600"/>
                </a:solidFill>
              </a:rPr>
              <a:t>,</a:t>
            </a:r>
          </a:p>
          <a:p>
            <a:r>
              <a:rPr lang="th-TH" sz="2400" dirty="0">
                <a:solidFill>
                  <a:srgbClr val="006600"/>
                </a:solidFill>
              </a:rPr>
              <a:t>and I </a:t>
            </a:r>
            <a:r>
              <a:rPr lang="th-TH" sz="2400" dirty="0" err="1">
                <a:solidFill>
                  <a:srgbClr val="006600"/>
                </a:solidFill>
              </a:rPr>
              <a:t>will</a:t>
            </a:r>
            <a:r>
              <a:rPr lang="th-TH" sz="2400" dirty="0">
                <a:solidFill>
                  <a:srgbClr val="006600"/>
                </a:solidFill>
              </a:rPr>
              <a:t> </a:t>
            </a:r>
            <a:r>
              <a:rPr lang="th-TH" sz="2400" dirty="0" err="1">
                <a:solidFill>
                  <a:srgbClr val="0000CC"/>
                </a:solidFill>
              </a:rPr>
              <a:t>give</a:t>
            </a:r>
            <a:r>
              <a:rPr lang="th-TH" sz="2400" dirty="0">
                <a:solidFill>
                  <a:srgbClr val="006600"/>
                </a:solidFill>
              </a:rPr>
              <a:t> </a:t>
            </a:r>
            <a:r>
              <a:rPr lang="th-TH" sz="2400" dirty="0" err="1">
                <a:solidFill>
                  <a:srgbClr val="0000CC"/>
                </a:solidFill>
              </a:rPr>
              <a:t>you</a:t>
            </a:r>
            <a:r>
              <a:rPr lang="th-TH" sz="2400" dirty="0">
                <a:solidFill>
                  <a:srgbClr val="0000CC"/>
                </a:solidFill>
              </a:rPr>
              <a:t> </a:t>
            </a:r>
            <a:r>
              <a:rPr lang="th-TH" sz="2400" dirty="0" err="1">
                <a:solidFill>
                  <a:srgbClr val="0000CC"/>
                </a:solidFill>
              </a:rPr>
              <a:t>great</a:t>
            </a:r>
            <a:r>
              <a:rPr lang="th-TH" sz="2400" dirty="0">
                <a:solidFill>
                  <a:srgbClr val="0000CC"/>
                </a:solidFill>
              </a:rPr>
              <a:t> </a:t>
            </a:r>
            <a:r>
              <a:rPr lang="th-TH" sz="2400" dirty="0" err="1">
                <a:solidFill>
                  <a:srgbClr val="0000CC"/>
                </a:solidFill>
              </a:rPr>
              <a:t>prosperity</a:t>
            </a:r>
            <a:r>
              <a:rPr lang="th-TH" sz="2400" dirty="0">
                <a:solidFill>
                  <a:srgbClr val="006600"/>
                </a:solidFill>
              </a:rPr>
              <a:t>,</a:t>
            </a:r>
          </a:p>
          <a:p>
            <a:r>
              <a:rPr lang="th-TH" sz="2400" dirty="0">
                <a:solidFill>
                  <a:srgbClr val="006600"/>
                </a:solidFill>
              </a:rPr>
              <a:t>and </a:t>
            </a:r>
            <a:r>
              <a:rPr lang="th-TH" sz="2400" dirty="0" err="1">
                <a:solidFill>
                  <a:srgbClr val="006600"/>
                </a:solidFill>
              </a:rPr>
              <a:t>cause</a:t>
            </a:r>
            <a:r>
              <a:rPr lang="th-TH" sz="2400" dirty="0">
                <a:solidFill>
                  <a:srgbClr val="006600"/>
                </a:solidFill>
              </a:rPr>
              <a:t> </a:t>
            </a:r>
            <a:r>
              <a:rPr lang="th-TH" sz="2400" dirty="0" err="1">
                <a:solidFill>
                  <a:srgbClr val="0000CC"/>
                </a:solidFill>
              </a:rPr>
              <a:t>crops</a:t>
            </a:r>
            <a:r>
              <a:rPr lang="th-TH" sz="2400" dirty="0">
                <a:solidFill>
                  <a:srgbClr val="0000CC"/>
                </a:solidFill>
              </a:rPr>
              <a:t> </a:t>
            </a:r>
            <a:r>
              <a:rPr lang="th-TH" sz="2400" dirty="0" err="1">
                <a:solidFill>
                  <a:srgbClr val="0000CC"/>
                </a:solidFill>
              </a:rPr>
              <a:t>to</a:t>
            </a:r>
            <a:r>
              <a:rPr lang="th-TH" sz="2400" dirty="0">
                <a:solidFill>
                  <a:srgbClr val="0000CC"/>
                </a:solidFill>
              </a:rPr>
              <a:t> </a:t>
            </a:r>
            <a:r>
              <a:rPr lang="th-TH" sz="2400" dirty="0" err="1">
                <a:solidFill>
                  <a:srgbClr val="0000CC"/>
                </a:solidFill>
              </a:rPr>
              <a:t>grow</a:t>
            </a:r>
            <a:r>
              <a:rPr lang="th-TH" sz="2400" dirty="0">
                <a:solidFill>
                  <a:srgbClr val="0000CC"/>
                </a:solidFill>
              </a:rPr>
              <a:t> </a:t>
            </a:r>
            <a:r>
              <a:rPr lang="th-TH" sz="2400" dirty="0" err="1">
                <a:solidFill>
                  <a:srgbClr val="0000CC"/>
                </a:solidFill>
              </a:rPr>
              <a:t>on</a:t>
            </a:r>
            <a:r>
              <a:rPr lang="th-TH" sz="2400" dirty="0">
                <a:solidFill>
                  <a:srgbClr val="0000CC"/>
                </a:solidFill>
              </a:rPr>
              <a:t> </a:t>
            </a:r>
            <a:r>
              <a:rPr lang="th-TH" sz="2400" dirty="0" err="1">
                <a:solidFill>
                  <a:srgbClr val="0000CC"/>
                </a:solidFill>
              </a:rPr>
              <a:t>the</a:t>
            </a:r>
            <a:r>
              <a:rPr lang="th-TH" sz="2400" dirty="0">
                <a:solidFill>
                  <a:srgbClr val="0000CC"/>
                </a:solidFill>
              </a:rPr>
              <a:t> </a:t>
            </a:r>
            <a:r>
              <a:rPr lang="th-TH" sz="2400" dirty="0" err="1">
                <a:solidFill>
                  <a:srgbClr val="0000CC"/>
                </a:solidFill>
              </a:rPr>
              <a:t>land</a:t>
            </a:r>
            <a:r>
              <a:rPr lang="th-TH" sz="2400" dirty="0">
                <a:solidFill>
                  <a:srgbClr val="0000CC"/>
                </a:solidFill>
              </a:rPr>
              <a:t> </a:t>
            </a:r>
            <a:r>
              <a:rPr lang="th-TH" sz="2400" dirty="0">
                <a:solidFill>
                  <a:srgbClr val="006600"/>
                </a:solidFill>
              </a:rPr>
              <a:t>I </a:t>
            </a:r>
            <a:r>
              <a:rPr lang="th-TH" sz="2400" dirty="0" err="1">
                <a:solidFill>
                  <a:srgbClr val="006600"/>
                </a:solidFill>
              </a:rPr>
              <a:t>gave</a:t>
            </a:r>
            <a:r>
              <a:rPr lang="th-TH" sz="2400" dirty="0">
                <a:solidFill>
                  <a:srgbClr val="006600"/>
                </a:solidFill>
              </a:rPr>
              <a:t> </a:t>
            </a:r>
            <a:r>
              <a:rPr lang="th-TH" sz="2400" dirty="0" err="1">
                <a:solidFill>
                  <a:srgbClr val="006600"/>
                </a:solidFill>
              </a:rPr>
              <a:t>to</a:t>
            </a:r>
            <a:r>
              <a:rPr lang="th-TH" sz="2400" dirty="0">
                <a:solidFill>
                  <a:srgbClr val="006600"/>
                </a:solidFill>
              </a:rPr>
              <a:t> </a:t>
            </a:r>
            <a:r>
              <a:rPr lang="th-TH" sz="2400" dirty="0" err="1">
                <a:solidFill>
                  <a:srgbClr val="006600"/>
                </a:solidFill>
              </a:rPr>
              <a:t>your</a:t>
            </a:r>
            <a:r>
              <a:rPr lang="th-TH" sz="2400" dirty="0">
                <a:solidFill>
                  <a:srgbClr val="006600"/>
                </a:solidFill>
              </a:rPr>
              <a:t> </a:t>
            </a:r>
            <a:r>
              <a:rPr lang="th-TH" sz="2400" dirty="0" err="1">
                <a:solidFill>
                  <a:srgbClr val="006600"/>
                </a:solidFill>
              </a:rPr>
              <a:t>ancestor</a:t>
            </a:r>
            <a:r>
              <a:rPr lang="th-TH" sz="2400" dirty="0">
                <a:solidFill>
                  <a:srgbClr val="006600"/>
                </a:solidFill>
              </a:rPr>
              <a:t> </a:t>
            </a:r>
            <a:r>
              <a:rPr lang="th-TH" sz="2400" dirty="0" err="1">
                <a:solidFill>
                  <a:srgbClr val="006600"/>
                </a:solidFill>
              </a:rPr>
              <a:t>Jacob</a:t>
            </a:r>
            <a:r>
              <a:rPr lang="th-TH" sz="2400" dirty="0">
                <a:solidFill>
                  <a:srgbClr val="006600"/>
                </a:solidFill>
              </a:rPr>
              <a:t>.”</a:t>
            </a:r>
          </a:p>
          <a:p>
            <a:r>
              <a:rPr lang="th-TH" sz="2400" dirty="0" err="1">
                <a:solidFill>
                  <a:srgbClr val="006600"/>
                </a:solidFill>
              </a:rPr>
              <a:t>Know</a:t>
            </a:r>
            <a:r>
              <a:rPr lang="th-TH" sz="2400" dirty="0">
                <a:solidFill>
                  <a:srgbClr val="006600"/>
                </a:solidFill>
              </a:rPr>
              <a:t> </a:t>
            </a:r>
            <a:r>
              <a:rPr lang="th-TH" sz="2400" dirty="0" err="1">
                <a:solidFill>
                  <a:srgbClr val="006600"/>
                </a:solidFill>
              </a:rPr>
              <a:t>for</a:t>
            </a:r>
            <a:r>
              <a:rPr lang="th-TH" sz="2400" dirty="0">
                <a:solidFill>
                  <a:srgbClr val="006600"/>
                </a:solidFill>
              </a:rPr>
              <a:t> </a:t>
            </a:r>
            <a:r>
              <a:rPr lang="th-TH" sz="2400" dirty="0" err="1">
                <a:solidFill>
                  <a:srgbClr val="006600"/>
                </a:solidFill>
              </a:rPr>
              <a:t>certain</a:t>
            </a:r>
            <a:r>
              <a:rPr lang="th-TH" sz="2400" dirty="0">
                <a:solidFill>
                  <a:srgbClr val="006600"/>
                </a:solidFill>
              </a:rPr>
              <a:t> </a:t>
            </a:r>
            <a:r>
              <a:rPr lang="th-TH" sz="2400" dirty="0" err="1">
                <a:solidFill>
                  <a:srgbClr val="006600"/>
                </a:solidFill>
              </a:rPr>
              <a:t>that</a:t>
            </a:r>
            <a:r>
              <a:rPr lang="th-TH" sz="2400" dirty="0">
                <a:solidFill>
                  <a:srgbClr val="006600"/>
                </a:solidFill>
              </a:rPr>
              <a:t> </a:t>
            </a:r>
            <a:r>
              <a:rPr lang="th-TH" sz="2400" dirty="0" err="1">
                <a:solidFill>
                  <a:srgbClr val="006600"/>
                </a:solidFill>
              </a:rPr>
              <a:t>the</a:t>
            </a:r>
            <a:r>
              <a:rPr lang="th-TH" sz="2400" dirty="0">
                <a:solidFill>
                  <a:srgbClr val="006600"/>
                </a:solidFill>
              </a:rPr>
              <a:t> LORD </a:t>
            </a:r>
            <a:r>
              <a:rPr lang="th-TH" sz="2400" dirty="0" err="1">
                <a:solidFill>
                  <a:srgbClr val="006600"/>
                </a:solidFill>
              </a:rPr>
              <a:t>has</a:t>
            </a:r>
            <a:r>
              <a:rPr lang="th-TH" sz="2400" dirty="0">
                <a:solidFill>
                  <a:srgbClr val="006600"/>
                </a:solidFill>
              </a:rPr>
              <a:t> </a:t>
            </a:r>
            <a:r>
              <a:rPr lang="th-TH" sz="2400" dirty="0" err="1">
                <a:solidFill>
                  <a:srgbClr val="006600"/>
                </a:solidFill>
              </a:rPr>
              <a:t>spoken</a:t>
            </a:r>
            <a:endParaRPr lang="th-TH" sz="24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89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14605" y="4303456"/>
            <a:ext cx="117752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3</a:t>
            </a:r>
          </a:p>
          <a:p>
            <a:pPr algn="ctr"/>
            <a:r>
              <a:rPr lang="th-TH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​พระ​เยซู​ตรัส​ว่า “เรา​บอก​ความ​จริง​แก่​ท่าน​ว่า ถ้า​ผู้ใด​ไม่ได้​บังเกิด​ใหม่​จาก​น้ำ​และ​พระ​วิญญาณ ผู้​นั้น​จะ​เข้า​ใน​แผ่นดิน​ของ​พระ​เจ้า​ไม่ได้​ [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 Notes, TSK]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ซึ่ง​บังเกิด​จาก​เนื้อ​หนัง​ก็​เป็น​เนื้อ​หนัง และ​ซึ่ง​บังเกิด​จาก​พระ​วิญญาณ​ก็​เป็น​วิญญาณ​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70421" y="492441"/>
            <a:ext cx="5386411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มัดจำแห่งพระวิญญาณบริสุทธิ์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981201" y="2514601"/>
            <a:ext cx="34756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กลับใจบังเกิดใหม่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รูปภาพ 4" descr="become-root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123070"/>
            <a:ext cx="5968482" cy="447636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72399" y="4357936"/>
            <a:ext cx="118387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Acts 16</a:t>
            </a:r>
          </a:p>
          <a:p>
            <a:r>
              <a:rPr lang="th-TH" sz="4000" b="1" baseline="30000" dirty="0"/>
              <a:t>7 </a:t>
            </a:r>
            <a:r>
              <a:rPr lang="th-TH" sz="4000" b="1" dirty="0"/>
              <a:t>เมื่อ​ลง​ไป​ยัง​ที่​ตรง​ข้าม​กับ​แคว้น​มิ</a:t>
            </a:r>
            <a:r>
              <a:rPr lang="th-TH" sz="4000" b="1" dirty="0" err="1"/>
              <a:t>เซีย</a:t>
            </a:r>
            <a:r>
              <a:rPr lang="th-TH" sz="4000" b="1" dirty="0"/>
              <a:t>​แล้ว ​ก็​พยายาม​จะ​ไป​ยัง​แว่น​แคว้น​</a:t>
            </a:r>
            <a:r>
              <a:rPr lang="th-TH" sz="4000" b="1" dirty="0" err="1"/>
              <a:t>บิธี</a:t>
            </a:r>
            <a:r>
              <a:rPr lang="th-TH" sz="4000" b="1" dirty="0"/>
              <a:t>​</a:t>
            </a:r>
            <a:r>
              <a:rPr lang="th-TH" sz="4000" b="1" dirty="0" err="1"/>
              <a:t>เนีย</a:t>
            </a:r>
            <a:r>
              <a:rPr lang="th-TH" sz="4000" b="1" dirty="0"/>
              <a:t> แต่​พระ​วิญญาณ​ของ​พระ​เยซู​ไม่​ทรง​โปรด​ให้​ไป​ </a:t>
            </a:r>
            <a:endParaRPr lang="en-US" sz="4000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866355" y="2510553"/>
            <a:ext cx="23775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เตือนใจ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รูปภาพ 4" descr="download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65302" y="273828"/>
            <a:ext cx="4400550" cy="3990329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602227" y="1520310"/>
            <a:ext cx="25282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ตักเตือน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2">
            <a:extLst>
              <a:ext uri="{FF2B5EF4-FFF2-40B4-BE49-F238E27FC236}">
                <a16:creationId xmlns:a16="http://schemas.microsoft.com/office/drawing/2014/main" id="{4A4DC542-BDE2-1F86-099C-BB774DDE51C8}"/>
              </a:ext>
            </a:extLst>
          </p:cNvPr>
          <p:cNvSpPr/>
          <p:nvPr/>
        </p:nvSpPr>
        <p:spPr>
          <a:xfrm>
            <a:off x="70421" y="492441"/>
            <a:ext cx="5386411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มัดจำแห่งพระวิญญาณบริสุทธิ์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สี่เหลี่ยมผืนผ้า 3">
            <a:extLst>
              <a:ext uri="{FF2B5EF4-FFF2-40B4-BE49-F238E27FC236}">
                <a16:creationId xmlns:a16="http://schemas.microsoft.com/office/drawing/2014/main" id="{8BCDEF06-9F75-9D33-32D1-EC6B460F0C1F}"/>
              </a:ext>
            </a:extLst>
          </p:cNvPr>
          <p:cNvSpPr/>
          <p:nvPr/>
        </p:nvSpPr>
        <p:spPr>
          <a:xfrm>
            <a:off x="3609073" y="3547499"/>
            <a:ext cx="26019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ที่ปรึกษา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99053" y="3521839"/>
            <a:ext cx="117938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Romans 8</a:t>
            </a:r>
          </a:p>
          <a:p>
            <a:r>
              <a:rPr lang="th-TH" sz="3600" b="1" baseline="30000" dirty="0"/>
              <a:t>11 </a:t>
            </a:r>
            <a:r>
              <a:rPr lang="th-TH" sz="3600" b="1" dirty="0"/>
              <a:t>ถ้า​พระ​วิญญาณ​ของ​พระ​องค์ ผู้​ทรง​ชุบ​ให้​พระ​เยซู​เป็น​ขึ้น​มา​จาก​ความ​ตาย ทรง​สถิต​อยู่​ใน​ท่าน​ทั้ง​หลาย ​พระ​องค์​ผู้​ทรง​ชุบ​ให้​พระ​เยซู​คริสต์​เป็น​ขึ้น​มา​จาก​ความ​ตาย​แล้ว​นั้น จะ​ทรง​กระทำ​ให้​กาย​ซึ่ง​ต้อง​ตาย​ของ​ท่าน เป็น​ขึ้น​มา​ใหม่ โดย​เดช​แห่ง​พระ​วิญญาณ​ของ​พระ​องค์​ซึ่ง​ทรง​สถิต​อยู่​ใน​ท่าน​ทั้ง​หลาย</a:t>
            </a:r>
            <a:endParaRPr lang="en-US" sz="3600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942807" y="1490008"/>
            <a:ext cx="364163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ให้ชีวิต</a:t>
            </a:r>
          </a:p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of God</a:t>
            </a:r>
          </a:p>
        </p:txBody>
      </p:sp>
      <p:pic>
        <p:nvPicPr>
          <p:cNvPr id="5" name="รูปภาพ 4" descr="tnews_1380704375_73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4969" y="114591"/>
            <a:ext cx="3127375" cy="1876425"/>
          </a:xfrm>
          <a:prstGeom prst="rect">
            <a:avLst/>
          </a:prstGeom>
        </p:spPr>
      </p:pic>
      <p:pic>
        <p:nvPicPr>
          <p:cNvPr id="6" name="รูปภาพ 5" descr="fru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51200" y="529145"/>
            <a:ext cx="3577389" cy="3398520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5370809" y="2754361"/>
            <a:ext cx="21980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ตายทั้งเป็น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ตัวเชื่อมต่อตรง 8"/>
          <p:cNvCxnSpPr/>
          <p:nvPr/>
        </p:nvCxnSpPr>
        <p:spPr>
          <a:xfrm>
            <a:off x="5828009" y="2525760"/>
            <a:ext cx="1676400" cy="1295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 flipH="1">
            <a:off x="5980409" y="2449560"/>
            <a:ext cx="1219200" cy="1295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สี่เหลี่ยมผืนผ้า 2">
            <a:extLst>
              <a:ext uri="{FF2B5EF4-FFF2-40B4-BE49-F238E27FC236}">
                <a16:creationId xmlns:a16="http://schemas.microsoft.com/office/drawing/2014/main" id="{E5F0C666-88A1-8A36-1347-16B897198D51}"/>
              </a:ext>
            </a:extLst>
          </p:cNvPr>
          <p:cNvSpPr/>
          <p:nvPr/>
        </p:nvSpPr>
        <p:spPr>
          <a:xfrm>
            <a:off x="70421" y="492441"/>
            <a:ext cx="5386411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มัดจำแห่งพระวิญญาณบริสุทธิ์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24C6551-8E21-EAA2-83EE-4578B1884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453" y="0"/>
            <a:ext cx="3788744" cy="2527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สี่เหลี่ยมผืนผ้า 1"/>
          <p:cNvSpPr/>
          <p:nvPr/>
        </p:nvSpPr>
        <p:spPr>
          <a:xfrm>
            <a:off x="0" y="2527633"/>
            <a:ext cx="117672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1 Corinthians 12</a:t>
            </a:r>
          </a:p>
          <a:p>
            <a:r>
              <a:rPr lang="th-TH" sz="2800" b="1" baseline="30000" dirty="0"/>
              <a:t>7 </a:t>
            </a:r>
            <a:r>
              <a:rPr lang="th-TH" sz="2800" b="1" dirty="0"/>
              <a:t>การ​สำแดง​ของ​พระ​วิญญาณ​นั้น​มี​แก่​ทุก​คน​เพื่อ​ประโยชน์​ร่วมกัน​ [</a:t>
            </a:r>
            <a:r>
              <a:rPr lang="en-US" sz="2800" b="1" dirty="0"/>
              <a:t>NET Notes, TSK]</a:t>
            </a:r>
            <a:r>
              <a:rPr lang="en-US" sz="2800" b="1" baseline="30000" dirty="0"/>
              <a:t> 8 </a:t>
            </a:r>
            <a:r>
              <a:rPr lang="en-US" sz="2800" b="1" dirty="0"/>
              <a:t>​</a:t>
            </a:r>
            <a:r>
              <a:rPr lang="th-TH" sz="2800" b="1" dirty="0"/>
              <a:t>พระ​เจ้า​ทรง​โปรด​ประทาน​โดย​ทาง​พระ​วิญญาณ ให้​คน​หนึ่ง​มี​ถ้อยคำ​ประกอบด้วย​สติปัญญา และ​ให้​อีก​คน​หนึ่ง​มี​ถ้อยคำ​อัน​ประกอบด้วย​ความ​รู้ แต่​เป็น​พระ​วิญญาณ​องค์​เดียว​กัน​ [</a:t>
            </a:r>
            <a:r>
              <a:rPr lang="en-US" sz="2800" b="1" dirty="0"/>
              <a:t>NET Notes, TSK]</a:t>
            </a:r>
            <a:r>
              <a:rPr lang="en-US" sz="2800" b="1" baseline="30000" dirty="0"/>
              <a:t> 9 </a:t>
            </a:r>
            <a:r>
              <a:rPr lang="th-TH" sz="2800" b="1" dirty="0"/>
              <a:t>และ​ให้​อีก​คน​หนึ่ง​มี​ความ​เชื่อ แต่​เป็น​พระ​วิญญาณ​องค์​เดียว​กัน และ​ให้​อีก​คน​หนึ่ง​มี​ความ​สามารถ​รักษา​คน​ป่วย​ได้ แต่​เป็น​พระ​วิญญาณ​องค์​เดียว​กัน​ [</a:t>
            </a:r>
            <a:r>
              <a:rPr lang="en-US" sz="2800" b="1" dirty="0"/>
              <a:t>NET Notes, TSK]</a:t>
            </a:r>
            <a:r>
              <a:rPr lang="en-US" sz="2800" b="1" baseline="30000" dirty="0"/>
              <a:t> 10 </a:t>
            </a:r>
            <a:r>
              <a:rPr lang="th-TH" sz="2800" b="1" dirty="0"/>
              <a:t>และ​ให้​อีก​คน​หนึ่ง​ทำ​การ​อิทธิฤทธิ์​ต่างๆ และ​ให้​อีก​คน​หนึ่ง​เผย​พระ​วจนะ​ได้ และ​ให้​อีก​คน​หนึ่ง​รู้จัก​สังเกต​วิญญาณ​ต่างๆ และ​ให้​อีก​คน​หนึ่ง​พูด​ภาษา​แปลกๆ และ​ให้​อีก​คน​หนึ่ง​แปลภาษา​นั้นๆ ได้​ [</a:t>
            </a:r>
            <a:r>
              <a:rPr lang="en-US" sz="2800" b="1" dirty="0"/>
              <a:t>NET Notes, TSK]</a:t>
            </a:r>
            <a:r>
              <a:rPr lang="en-US" sz="2800" b="1" baseline="30000" dirty="0"/>
              <a:t> 11 </a:t>
            </a:r>
            <a:r>
              <a:rPr lang="th-TH" sz="2800" b="1" dirty="0"/>
              <a:t>สิ่ง​สารพัด​เหล่า​นี้ ​พระ​วิญญาณ​องค์​เดียว​กัน​ทรง​บันดาล​และ​ประทาน​แก่​แต่​ละ​คน​ตาม​ชอบ​พระ​</a:t>
            </a:r>
            <a:r>
              <a:rPr lang="th-TH" sz="2800" b="1" dirty="0" err="1"/>
              <a:t>ทัย</a:t>
            </a:r>
            <a:r>
              <a:rPr lang="th-TH" sz="2800" b="1" dirty="0"/>
              <a:t>​พระ​องค์</a:t>
            </a:r>
            <a:endParaRPr lang="en-US" sz="2800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965507" y="1081048"/>
            <a:ext cx="614944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ถ้อยคำด้วยความรู้ สติปัญญา</a:t>
            </a:r>
          </a:p>
          <a:p>
            <a:r>
              <a:rPr lang="th-TH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เคลื่อนด้วยการอัศจรรย์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0" y="1080441"/>
            <a:ext cx="27432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-435988" y="1270282"/>
            <a:ext cx="335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rgbClr val="FF0000"/>
                </a:solidFill>
              </a:rPr>
              <a:t>ทรงสำแดง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7" name="สี่เหลี่ยมผืนผ้า 2">
            <a:extLst>
              <a:ext uri="{FF2B5EF4-FFF2-40B4-BE49-F238E27FC236}">
                <a16:creationId xmlns:a16="http://schemas.microsoft.com/office/drawing/2014/main" id="{8CAE0AA1-3C05-E31C-F637-A28E8A5ABFA3}"/>
              </a:ext>
            </a:extLst>
          </p:cNvPr>
          <p:cNvSpPr/>
          <p:nvPr/>
        </p:nvSpPr>
        <p:spPr>
          <a:xfrm>
            <a:off x="192833" y="133216"/>
            <a:ext cx="5386411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มัดจำแห่งพระวิญญาณบริสุทธิ์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318381" y="916484"/>
            <a:ext cx="2692075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ตราประทับ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8905" y="1962150"/>
            <a:ext cx="9293095" cy="416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รูปภาพ 3" descr="download (2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4581" y="402356"/>
            <a:ext cx="1375684" cy="1530691"/>
          </a:xfrm>
          <a:prstGeom prst="rect">
            <a:avLst/>
          </a:prstGeom>
        </p:spPr>
      </p:pic>
      <p:pic>
        <p:nvPicPr>
          <p:cNvPr id="5" name="รูปภาพ 4" descr="ตราประทับครั่ง-มงกุฎ-crown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55" y="3314700"/>
            <a:ext cx="2762250" cy="2933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รูปภาพ 5" descr="brhlogo320200_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655" y="1409700"/>
            <a:ext cx="2762250" cy="1726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สี่เหลี่ยมผืนผ้า 2">
            <a:extLst>
              <a:ext uri="{FF2B5EF4-FFF2-40B4-BE49-F238E27FC236}">
                <a16:creationId xmlns:a16="http://schemas.microsoft.com/office/drawing/2014/main" id="{767D2882-2DD6-4BB8-C716-51DBCDCDF3C5}"/>
              </a:ext>
            </a:extLst>
          </p:cNvPr>
          <p:cNvSpPr/>
          <p:nvPr/>
        </p:nvSpPr>
        <p:spPr>
          <a:xfrm>
            <a:off x="205699" y="240987"/>
            <a:ext cx="5386411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มัดจำแห่งพระวิญญาณบริสุทธิ์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02341" y="136337"/>
            <a:ext cx="113565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“เปล่า เรื่องพระวิญญาณบริสุทธิ์นั้น เราก็ยังไม่เคยได้ยินเลย”</a:t>
            </a:r>
          </a:p>
          <a:p>
            <a:r>
              <a:rPr lang="th-TH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กิจการ 19:2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 descr="images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681" y="1281404"/>
            <a:ext cx="2362200" cy="380354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รูปภาพ 4" descr="images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281" y="1281404"/>
            <a:ext cx="2967975" cy="39624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รูปภาพ 5" descr="images (1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281" y="1662404"/>
            <a:ext cx="2895600" cy="28956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FBEFBA-B822-7C61-BC97-C7C2BF165CA1}"/>
              </a:ext>
            </a:extLst>
          </p:cNvPr>
          <p:cNvSpPr txBox="1"/>
          <p:nvPr/>
        </p:nvSpPr>
        <p:spPr>
          <a:xfrm>
            <a:off x="80026" y="5201719"/>
            <a:ext cx="12111974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3200" b="1" i="0" u="none" strike="noStrike" baseline="0" dirty="0" err="1">
                <a:solidFill>
                  <a:srgbClr val="417CBE"/>
                </a:solidFill>
                <a:latin typeface="Tahoma" panose="020B0604030504040204" pitchFamily="34" charset="0"/>
              </a:rPr>
              <a:t>กท</a:t>
            </a:r>
            <a:r>
              <a:rPr lang="th-TH" sz="3200" b="1" i="0" u="none" strike="noStrike" baseline="0" dirty="0">
                <a:solidFill>
                  <a:srgbClr val="417CBE"/>
                </a:solidFill>
                <a:latin typeface="Tahoma" panose="020B0604030504040204" pitchFamily="34" charset="0"/>
              </a:rPr>
              <a:t>. 3:14 </a:t>
            </a:r>
            <a:r>
              <a:rPr lang="th-TH" sz="4000" b="1" i="0" u="none" strike="noStrike" baseline="0" dirty="0">
                <a:solidFill>
                  <a:srgbClr val="080000"/>
                </a:solidFill>
                <a:latin typeface="Tahoma" panose="020B0604030504040204" pitchFamily="34" charset="0"/>
              </a:rPr>
              <a:t>เพื่อ​พระ​พร​ทาง​อับราฮัม​จะ​ได้​มาถึง​คน​ต่างชาติ​ทั้ง​หลาย เพราะ​พระ​เยซู​คริสต์​ เพื่อ​เรา​จะ​ได้รับ​พระ​วิญญาณ​ตาม​พระ​สัญญา​โดย​ความ​เชื่อ​</a:t>
            </a:r>
            <a:endParaRPr lang="th-TH" sz="3200" b="1" i="0" u="none" strike="noStrike" baseline="0" dirty="0">
              <a:solidFill>
                <a:srgbClr val="417CBE"/>
              </a:solidFill>
              <a:latin typeface="Tahoma" panose="020B0604030504040204" pitchFamily="34" charset="0"/>
            </a:endParaRPr>
          </a:p>
          <a:p>
            <a:pPr marR="450" algn="l" rtl="0"/>
            <a:endParaRPr lang="th-TH" sz="3200" b="1" i="0" u="none" strike="noStrike" baseline="0" dirty="0">
              <a:solidFill>
                <a:srgbClr val="417CBE"/>
              </a:solidFill>
              <a:latin typeface="Tahoma" panose="020B0604030504040204" pitchFamily="34" charset="0"/>
            </a:endParaRPr>
          </a:p>
        </p:txBody>
      </p:sp>
      <p:sp>
        <p:nvSpPr>
          <p:cNvPr id="7" name="สี่เหลี่ยมผืนผ้า 2">
            <a:extLst>
              <a:ext uri="{FF2B5EF4-FFF2-40B4-BE49-F238E27FC236}">
                <a16:creationId xmlns:a16="http://schemas.microsoft.com/office/drawing/2014/main" id="{F782373A-1F49-0478-55E7-35280F163543}"/>
              </a:ext>
            </a:extLst>
          </p:cNvPr>
          <p:cNvSpPr/>
          <p:nvPr/>
        </p:nvSpPr>
        <p:spPr>
          <a:xfrm>
            <a:off x="504969" y="3638396"/>
            <a:ext cx="1493737" cy="144655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มีมี</a:t>
            </a:r>
          </a:p>
          <a:p>
            <a:pPr algn="ctr"/>
            <a:r>
              <a:rPr lang="th-TH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มัดจำ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615681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Acts 7</a:t>
            </a:r>
          </a:p>
          <a:p>
            <a:pPr algn="ctr"/>
            <a:r>
              <a:rPr lang="th-TH" b="1" baseline="30000" dirty="0">
                <a:solidFill>
                  <a:srgbClr val="FFFF00"/>
                </a:solidFill>
              </a:rPr>
              <a:t> 51 </a:t>
            </a:r>
            <a:r>
              <a:rPr lang="th-TH" b="1" dirty="0">
                <a:solidFill>
                  <a:srgbClr val="FFFF00"/>
                </a:solidFill>
              </a:rPr>
              <a:t>“โอ คน​ชาติ​หัวแข็ง​ใจ​ดื้อ​หู​ตึง ท่าน​ทั้ง​หลาย​ขัดขวาง​พระ​วิญญาณ​บริสุทธิ์​อยู่​เสมอ บรรพ​บุรุษ​ของ​ท่าน​ทำ​อย่างไร ท่าน​ก็​ทำ​อย่าง​นั้น​ด้วย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1287" y="4114801"/>
            <a:ext cx="12127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Matthew 12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31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เพราะ​ฉะนั้น​เรา​บอก​ท่าน​ทั้ง​หลาย​ว่า ความ​ผิด​บาป​และ​คำ​หมิ่น​ประมาท​ทุก​อย่าง​จะ​โปรด​ยก​ให้​มนุษย์​ได้ เว้น​แต่​คำ​หมิ่น​ประมาท​พระ​วิญญาณ​บริสุทธิ์​จะ​ทรง​โปรด​ยก​ให้​มนุษย์​ไม่ได้​ [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NET Notes, TSK]</a:t>
            </a:r>
            <a:r>
              <a:rPr lang="en-US" sz="3600" b="1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32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ผู้ใด​จะ​กล่าว​ร้าย​บุตร​มนุษย์ จะ​โปรด​ยก​ให้​ผู้​นั้น​ได้ แต่​ผู้ใด​จะ​กล่าว​ร้าย​พระ​วิญญาณ​บริสุทธิ์ จะ​ทรง​โปรด​ยก​ให้​ผู้​นั้น​ไม่ได้ ทั้ง​ยุค​นี้​ยุค​หน้า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 descr="images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91967" y="142876"/>
            <a:ext cx="5302725" cy="3971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สี่เหลี่ยมผืนผ้า 2">
            <a:extLst>
              <a:ext uri="{FF2B5EF4-FFF2-40B4-BE49-F238E27FC236}">
                <a16:creationId xmlns:a16="http://schemas.microsoft.com/office/drawing/2014/main" id="{60B52FB4-3687-C2E2-1600-72CB246DDC67}"/>
              </a:ext>
            </a:extLst>
          </p:cNvPr>
          <p:cNvSpPr/>
          <p:nvPr/>
        </p:nvSpPr>
        <p:spPr>
          <a:xfrm>
            <a:off x="11286" y="123250"/>
            <a:ext cx="64681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“ท่านทั้งหลายขัดขวางพระวิญญาณบริสุทธิ์อยู่เสมอ” </a:t>
            </a:r>
          </a:p>
          <a:p>
            <a:r>
              <a:rPr lang="th-TH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(กิจการของอัครทูต 7:51)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60201-D276-0702-E2ED-6884B2A3DA48}"/>
              </a:ext>
            </a:extLst>
          </p:cNvPr>
          <p:cNvSpPr txBox="1">
            <a:spLocks/>
          </p:cNvSpPr>
          <p:nvPr/>
        </p:nvSpPr>
        <p:spPr>
          <a:xfrm>
            <a:off x="206330" y="92374"/>
            <a:ext cx="11615555" cy="57029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10 </a:t>
            </a:r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คน รับเชิญเหมือนกัน และ</a:t>
            </a:r>
            <a:r>
              <a:rPr lang="th-TH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เข้าร่วมงานเลี้ยง</a:t>
            </a:r>
          </a:p>
          <a:p>
            <a:endParaRPr lang="th-TH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10 </a:t>
            </a:r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คน มีปัญญา โง่  เอาตะเกียงไป  พลาด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คน ไม่เอาน้ำมัน</a:t>
            </a:r>
          </a:p>
          <a:p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แบ่งเป็น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 ปัญญา/โง่  แสดงออกมาอยู่ที่การเตรียมตัว สำหรับอนาคต</a:t>
            </a:r>
          </a:p>
          <a:p>
            <a:r>
              <a:rPr lang="th-TH" sz="44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ไม่จมอยู่ในอดีต ปัจจุบัน แต่ต้องมองเพื่ออนาคต เท่านั้น</a:t>
            </a:r>
          </a:p>
          <a:p>
            <a:r>
              <a:rPr lang="th-TH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เราทุกคนต้องเติบโต จนตัดสินใจเลือกด้วยตนเอง</a:t>
            </a:r>
          </a:p>
          <a:p>
            <a:endParaRPr lang="th-TH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57250" indent="-857250">
              <a:buFont typeface="Wingdings" panose="05000000000000000000" pitchFamily="2" charset="2"/>
              <a:buChar char="q"/>
            </a:pPr>
            <a:r>
              <a:rPr lang="th-TH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หลับ หมดทุกคน ทั้ง ปัญญา/โง่  ไม่ผิด ไม่ได้ดีกว่าใคร แต่มาจากพระเจ้า </a:t>
            </a:r>
            <a:r>
              <a:rPr lang="th-TH" sz="44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อยู่ที่การเตรียมตัว </a:t>
            </a:r>
          </a:p>
          <a:p>
            <a:pPr marL="857250" indent="-857250">
              <a:buFont typeface="Wingdings" panose="05000000000000000000" pitchFamily="2" charset="2"/>
              <a:buChar char="q"/>
            </a:pPr>
            <a:endParaRPr lang="th-TH" sz="4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57250" indent="-857250">
              <a:buFont typeface="Wingdings" panose="05000000000000000000" pitchFamily="2" charset="2"/>
              <a:buChar char="q"/>
            </a:pPr>
            <a:r>
              <a:rPr lang="th-TH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ขอองค์</a:t>
            </a:r>
            <a:r>
              <a:rPr lang="th-TH" sz="44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พระผู้ช่วย</a:t>
            </a:r>
            <a:endParaRPr lang="th-TH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57250" indent="-857250">
              <a:buFont typeface="Wingdings" panose="05000000000000000000" pitchFamily="2" charset="2"/>
              <a:buChar char="q"/>
            </a:pPr>
            <a:endParaRPr lang="th-TH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EA7332-F1E0-729E-FBC1-9AFEFF3A79B6}"/>
              </a:ext>
            </a:extLst>
          </p:cNvPr>
          <p:cNvSpPr txBox="1"/>
          <p:nvPr/>
        </p:nvSpPr>
        <p:spPr>
          <a:xfrm>
            <a:off x="10298753" y="1568471"/>
            <a:ext cx="181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/>
            <a:r>
              <a:rPr lang="en-US" sz="1800" b="1" i="0" u="none" strike="noStrike" baseline="0" dirty="0">
                <a:solidFill>
                  <a:srgbClr val="464646"/>
                </a:solidFill>
                <a:latin typeface="Tahoma" panose="020B0604030504040204" pitchFamily="34" charset="0"/>
              </a:rPr>
              <a:t>Moros </a:t>
            </a:r>
            <a:r>
              <a:rPr lang="th-TH" sz="1800" b="1" i="0" u="none" strike="noStrike" baseline="0" dirty="0">
                <a:solidFill>
                  <a:srgbClr val="464646"/>
                </a:solidFill>
                <a:latin typeface="Tahoma" panose="020B0604030504040204" pitchFamily="34" charset="0"/>
              </a:rPr>
              <a:t>ปัญญาอ่อน</a:t>
            </a:r>
          </a:p>
        </p:txBody>
      </p:sp>
    </p:spTree>
    <p:extLst>
      <p:ext uri="{BB962C8B-B14F-4D97-AF65-F5344CB8AC3E}">
        <p14:creationId xmlns:p14="http://schemas.microsoft.com/office/powerpoint/2010/main" val="12126869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วงรี 8"/>
          <p:cNvSpPr/>
          <p:nvPr/>
        </p:nvSpPr>
        <p:spPr>
          <a:xfrm>
            <a:off x="5105400" y="3276600"/>
            <a:ext cx="5257800" cy="1828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วงรี 7"/>
          <p:cNvSpPr/>
          <p:nvPr/>
        </p:nvSpPr>
        <p:spPr>
          <a:xfrm>
            <a:off x="5181600" y="1219200"/>
            <a:ext cx="5257800" cy="1828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60994" y="2624435"/>
            <a:ext cx="35157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เชิญเชื่อพระเยซู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705600" y="1828800"/>
            <a:ext cx="23262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รอดไปสวรรค์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715000" y="3886200"/>
            <a:ext cx="39308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ความบาปได้รับการอภัย</a:t>
            </a:r>
          </a:p>
        </p:txBody>
      </p:sp>
      <p:sp>
        <p:nvSpPr>
          <p:cNvPr id="6" name="ลูกศรขวา 5"/>
          <p:cNvSpPr/>
          <p:nvPr/>
        </p:nvSpPr>
        <p:spPr>
          <a:xfrm>
            <a:off x="4419600" y="2819400"/>
            <a:ext cx="8382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71103" y="284202"/>
            <a:ext cx="25069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b="1" dirty="0">
                <a:solidFill>
                  <a:srgbClr val="FF0000"/>
                </a:solidFill>
              </a:rPr>
              <a:t>พระคุณ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2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3" grpId="0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2F584-4C6C-E847-1C1A-0536A1857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367" y="5907023"/>
            <a:ext cx="7422191" cy="822960"/>
          </a:xfrm>
        </p:spPr>
        <p:txBody>
          <a:bodyPr/>
          <a:lstStyle/>
          <a:p>
            <a:r>
              <a:rPr lang="th-TH" sz="115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ขอพระเจ้าอวยพร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B54847-E4DC-5E26-8B82-D84CB2A8E63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97C12-1AD7-FA5D-6796-F6FC24641E6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5239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5703A5-C44D-757D-CF61-3246E74A6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382" y="674710"/>
            <a:ext cx="7463235" cy="4485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2981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08B65F-2D7B-C6FF-AF5C-EFF33FB00F9B}"/>
              </a:ext>
            </a:extLst>
          </p:cNvPr>
          <p:cNvSpPr txBox="1"/>
          <p:nvPr/>
        </p:nvSpPr>
        <p:spPr>
          <a:xfrm>
            <a:off x="576944" y="472205"/>
            <a:ext cx="608363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thaiDist" rtl="0"/>
            <a:r>
              <a:rPr lang="th-TH" sz="4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ยก. 3:1 </a:t>
            </a:r>
            <a:r>
              <a:rPr lang="th-TH" sz="40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ดูก่อน​พี่​น้อง​ของ​ข้าพเจ้า อย่า​ให้​เป็น​อาจารย์​กัน​มาก​หลาย​คน​เลย เพราะ​ท่าน​ก็​รู้​ว่า เรา​ทั้ง​หลาย​ที่​เป็น​ผู้สอน​นั้น จะ​ได้รับ​การ​ทรง​พิพากษา​ที่​</a:t>
            </a:r>
            <a:r>
              <a:rPr lang="th-TH" sz="4000" b="1" i="0" u="sng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เข้มงวด​</a:t>
            </a:r>
            <a:r>
              <a:rPr lang="th-TH" sz="40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กว่า​ผู้อื่น​</a:t>
            </a:r>
          </a:p>
          <a:p>
            <a:pPr marR="450" algn="thaiDist" rtl="0"/>
            <a:endParaRPr lang="th-TH" sz="4000" b="1" i="0" u="none" strike="noStrike" baseline="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9F17D4-0C0B-77D5-0B7A-83B7F691A4C8}"/>
              </a:ext>
            </a:extLst>
          </p:cNvPr>
          <p:cNvSpPr txBox="1"/>
          <p:nvPr/>
        </p:nvSpPr>
        <p:spPr>
          <a:xfrm>
            <a:off x="1592762" y="3231571"/>
            <a:ext cx="102384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i="0" u="none" strike="noStrike" baseline="3000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40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เพราะ​เรา​ทุก​คน​ทำ​ผิดพลาด​ไป​หลายๆ อย่าง ถ้า​ผู้ใด​มิได้​ทำ​ผิด​ทาง​วาจา ผู้​นั้น​ก็​เป็น​</a:t>
            </a:r>
            <a:r>
              <a:rPr lang="th-TH" sz="4000" b="1" i="0" u="sng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คน​ดี​รอบคอบ</a:t>
            </a:r>
            <a:r>
              <a:rPr lang="th-TH" sz="40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​แล้ว และ​สามารถ​บังคับ​ทั้งตัว​ไว้​ได้​ด้วย​</a:t>
            </a:r>
            <a:endParaRPr lang="th-TH" sz="40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EEA4A3-C397-E62C-5306-97424A0B1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454" y="288997"/>
            <a:ext cx="4933289" cy="2614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335E52-9B3D-7A70-9F17-23D948476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20" y="4560180"/>
            <a:ext cx="2516470" cy="16804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53FEDF-4153-5C55-C593-897985E4F1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04" y="4555010"/>
            <a:ext cx="3170939" cy="16647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CE149E-8478-8537-4617-F0CAB3C737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074" y="4555010"/>
            <a:ext cx="2994819" cy="16647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F2D6CE-36B5-87F9-FADB-EC97F0C6B8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347" y="4558891"/>
            <a:ext cx="2516470" cy="16647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239DF6-AA3E-647E-244C-5957F2A9F366}"/>
              </a:ext>
            </a:extLst>
          </p:cNvPr>
          <p:cNvSpPr txBox="1"/>
          <p:nvPr/>
        </p:nvSpPr>
        <p:spPr>
          <a:xfrm>
            <a:off x="174950" y="6385795"/>
            <a:ext cx="118895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i="0" dirty="0">
                <a:solidFill>
                  <a:srgbClr val="FFFF00"/>
                </a:solidFill>
                <a:effectLst/>
                <a:latin typeface="bai jamjuree"/>
              </a:rPr>
              <a:t>“ส่วนเราบอกพวกท่านว่าคำ (</a:t>
            </a:r>
            <a:r>
              <a:rPr lang="th-TH" sz="2000" b="1" i="0" dirty="0" err="1">
                <a:solidFill>
                  <a:srgbClr val="FFFF00"/>
                </a:solidFill>
                <a:effectLst/>
                <a:latin typeface="bai jamjuree"/>
              </a:rPr>
              <a:t>เร</a:t>
            </a:r>
            <a:r>
              <a:rPr lang="th-TH" sz="2000" b="1" i="0" dirty="0">
                <a:solidFill>
                  <a:srgbClr val="FFFF00"/>
                </a:solidFill>
                <a:effectLst/>
                <a:latin typeface="bai jamjuree"/>
              </a:rPr>
              <a:t>มา) ที่ไม่เป็นสาระทุกคำซึ่งมนุษย์พูดนั้น มนุษย์จะต้องรับผิดชอบถ้อยคำเหล่านั้นใน</a:t>
            </a:r>
            <a:r>
              <a:rPr lang="th-TH" sz="2000" b="1" i="0" dirty="0" err="1">
                <a:solidFill>
                  <a:srgbClr val="FFFF00"/>
                </a:solidFill>
                <a:effectLst/>
                <a:latin typeface="bai jamjuree"/>
              </a:rPr>
              <a:t>วั</a:t>
            </a:r>
            <a:r>
              <a:rPr lang="th-TH" sz="2000" b="1" i="0" dirty="0">
                <a:solidFill>
                  <a:srgbClr val="FFFF00"/>
                </a:solidFill>
                <a:effectLst/>
                <a:latin typeface="bai jamjuree"/>
              </a:rPr>
              <a:t>นพิพาก‌ษา” (มธ. 12:36)</a:t>
            </a:r>
            <a:endParaRPr lang="th-TH" sz="2000" b="1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1FC55D-C577-AA68-D7AE-5F04D2A6F2BE}"/>
              </a:ext>
            </a:extLst>
          </p:cNvPr>
          <p:cNvSpPr txBox="1"/>
          <p:nvPr/>
        </p:nvSpPr>
        <p:spPr>
          <a:xfrm>
            <a:off x="6997454" y="345860"/>
            <a:ext cx="49332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1600" b="1" i="0" u="none" strike="noStrike" baseline="0" dirty="0">
                <a:solidFill>
                  <a:srgbClr val="417CBE"/>
                </a:solidFill>
                <a:latin typeface="Tahoma" panose="020B0604030504040204" pitchFamily="34" charset="0"/>
              </a:rPr>
              <a:t>ทต. 2:1 </a:t>
            </a:r>
            <a:r>
              <a:rPr lang="th-TH" sz="2000" b="1" i="0" u="none" strike="noStrike" baseline="0" dirty="0">
                <a:solidFill>
                  <a:srgbClr val="080000"/>
                </a:solidFill>
                <a:latin typeface="Tahoma" panose="020B0604030504040204" pitchFamily="34" charset="0"/>
              </a:rPr>
              <a:t>ฝ่ายท่านจงสั่งสอนให้สอดคล้องกับคำสอนอันถูกต้อง</a:t>
            </a:r>
            <a:endParaRPr lang="th-TH" sz="1600" b="1" i="0" u="none" strike="noStrike" baseline="0" dirty="0">
              <a:solidFill>
                <a:srgbClr val="417CBE"/>
              </a:solidFill>
              <a:latin typeface="Tahoma" panose="020B0604030504040204" pitchFamily="34" charset="0"/>
            </a:endParaRPr>
          </a:p>
          <a:p>
            <a:pPr marR="450" algn="l" rtl="0"/>
            <a:endParaRPr lang="th-TH" sz="1600" b="1" i="0" u="none" strike="noStrike" baseline="0" dirty="0">
              <a:solidFill>
                <a:srgbClr val="417CBE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668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F81944-4BE7-17F1-4C76-121051EC3F19}"/>
              </a:ext>
            </a:extLst>
          </p:cNvPr>
          <p:cNvSpPr txBox="1"/>
          <p:nvPr/>
        </p:nvSpPr>
        <p:spPr>
          <a:xfrm>
            <a:off x="576943" y="3277252"/>
            <a:ext cx="1147820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2400" b="1" i="0" u="none" strike="noStrike" baseline="0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ทิ</a:t>
            </a:r>
            <a:r>
              <a:rPr lang="th-TH" sz="24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โม</a:t>
            </a:r>
            <a:r>
              <a:rPr lang="th-TH" sz="2400" b="1" i="0" u="none" strike="noStrike" baseline="0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ธี</a:t>
            </a:r>
            <a:r>
              <a:rPr lang="th-TH" sz="24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3  </a:t>
            </a:r>
            <a:r>
              <a:rPr lang="th-TH" sz="2400" b="1" i="0" u="none" strike="noStrike" baseline="300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i="0" u="none" strike="noStrike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28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คำ​นี้​เป็น​คำ​จริง คือ​ว่า​ถ้า​ผู้ใด​ปรารถนา​หน้าที่​ผู้ปกครอง​ดูแล​คริสตจักร </a:t>
            </a:r>
            <a:r>
              <a:rPr lang="th-TH" sz="2800" b="1" i="0" u="sng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ผู้​นั้น​ก็​ปรารถนา​กิจการ​งาน​ที่​ประเสริฐ</a:t>
            </a:r>
            <a:r>
              <a:rPr lang="th-TH" sz="2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</a:t>
            </a:r>
            <a:r>
              <a:rPr lang="th-TH" sz="2800" b="1" i="0" u="none" strike="noStrike" baseline="30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800" b="1" i="0" u="none" strike="noStrike" baseline="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8 </a:t>
            </a:r>
            <a:r>
              <a:rPr lang="th-TH" sz="2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ฝ่าย​มัคนายก​นั้น​ก็​เช่น​เดียว​กัน คือ​ต้อง​เป็น​คน​เอา​การ​เอา​งาน ไม่​เป็น​คน​สอง​ลิ้น ไม่​ดื่ม​สุรา​มึน​เมา ไม่​เป็น​คน​โลภ​มัก​ได้​</a:t>
            </a:r>
            <a:r>
              <a:rPr lang="th-TH" sz="2000" b="1" i="0" u="none" strike="noStrike" baseline="0" dirty="0">
                <a:solidFill>
                  <a:srgbClr val="008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 </a:t>
            </a:r>
            <a:r>
              <a:rPr lang="th-TH" sz="2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และ​เป็น​คน​ยึด​มั่น​ใน​ข้อ​ล้ำ​ลึก​แห่ง​ความ​เชื่อ ด้วย​จิตสำนึก​ว่า​ตน​ชอบ​</a:t>
            </a:r>
            <a:r>
              <a:rPr lang="th-TH" sz="2000" b="1" i="0" u="none" strike="noStrike" baseline="0" dirty="0">
                <a:solidFill>
                  <a:srgbClr val="008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i="0" u="none" strike="noStrike" baseline="30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 </a:t>
            </a:r>
            <a:r>
              <a:rPr lang="th-TH" sz="2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จง​ลอง​ดู​คน​เหล่า​นี้​เสียก่อน​ด้วย และ​เมื่อ​เห็น​ว่า​ไม่​มี​ข้อ​ตำหนิ​แล้ว จึง​ตั้ง​เขา​ไว้​ใน​ตำแหน่ง​มัคนายก</a:t>
            </a:r>
            <a:r>
              <a:rPr lang="th-TH" sz="2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</a:t>
            </a:r>
            <a:r>
              <a:rPr lang="th-TH" sz="20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11 </a:t>
            </a:r>
            <a:r>
              <a:rPr lang="th-TH" sz="2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ฝ่าย​พวก​ผู้หญิง​ก็​เหมือน​กัน ต้อง​เป็น​คน​เอา​การ​เอา​งาน ไม่​ใส่​ร้าย​ผู้อื่น เป็น​คน​รู้จัก​ประมาณ​ตน และ​เป็น​คน​สัตย์​ซื่อ​ใน​ประการ​ทั้ง​ปวง​</a:t>
            </a:r>
            <a:r>
              <a:rPr lang="th-TH" sz="20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12 </a:t>
            </a:r>
            <a:r>
              <a:rPr lang="th-TH" sz="2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มัคนายก​นั้น​ต้อง​เป็น​สามี​ของ​หญิง​คน​เดียว และ​บังคับ​บัญชา​บุตร​ของ​ตน และ​ปกครอง​บ้าน​เรือน​ของ​ตน​ได้​ดี​</a:t>
            </a:r>
            <a:r>
              <a:rPr lang="th-TH" sz="20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13 </a:t>
            </a:r>
            <a:r>
              <a:rPr lang="th-TH" sz="2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เพราะ​ว่า​</a:t>
            </a:r>
            <a:r>
              <a:rPr lang="th-TH" sz="2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คน​ที่​ทำ​หน้าที่​มัคนายก​ได้​ดี​ก็​มี​เกียรติ และ​มี​ใจ​กล้า​เป็น​อัน​มาก​เพราะ​ความ​เชื่อ​ซึ่ง​มี​ใน​พระ​เยซู​คริสต์</a:t>
            </a:r>
            <a:r>
              <a:rPr lang="th-TH" sz="2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 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654CCC-E8DF-A0A3-95CE-24181F1CECE5}"/>
              </a:ext>
            </a:extLst>
          </p:cNvPr>
          <p:cNvSpPr txBox="1"/>
          <p:nvPr/>
        </p:nvSpPr>
        <p:spPr>
          <a:xfrm>
            <a:off x="144128" y="98862"/>
            <a:ext cx="32099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Bishop</a:t>
            </a:r>
            <a:endParaRPr lang="th-TH" sz="5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41C98B-5C16-4C76-3118-1587053B98C5}"/>
              </a:ext>
            </a:extLst>
          </p:cNvPr>
          <p:cNvSpPr txBox="1"/>
          <p:nvPr/>
        </p:nvSpPr>
        <p:spPr>
          <a:xfrm>
            <a:off x="108361" y="1120067"/>
            <a:ext cx="36327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Deacons</a:t>
            </a:r>
            <a:endParaRPr lang="th-TH" sz="5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279454-047A-3A5B-0469-86E35A171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966" y="98862"/>
            <a:ext cx="5132117" cy="2886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307612-0E6F-87F6-CA98-29B2742DEF4B}"/>
              </a:ext>
            </a:extLst>
          </p:cNvPr>
          <p:cNvSpPr txBox="1"/>
          <p:nvPr/>
        </p:nvSpPr>
        <p:spPr>
          <a:xfrm>
            <a:off x="2051676" y="98862"/>
            <a:ext cx="4721290" cy="310854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th-TH" sz="2800" b="1" dirty="0">
                <a:solidFill>
                  <a:srgbClr val="006600"/>
                </a:solidFill>
              </a:rPr>
              <a:t>เราเป็นเด็กสำหรับพระเจ้า ทำตามของประทาน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h-TH" sz="2800" b="1" dirty="0">
                <a:solidFill>
                  <a:srgbClr val="006600"/>
                </a:solidFill>
              </a:rPr>
              <a:t>พระเจ้าใช้ใครก็ได้ พระเจ้ามองดูที่จิตใจ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h-TH" sz="2800" b="1" dirty="0">
                <a:solidFill>
                  <a:srgbClr val="006600"/>
                </a:solidFill>
              </a:rPr>
              <a:t>ต้องผ่านการพิสูจน์ชีวิต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h-TH" sz="2800" b="1" dirty="0">
                <a:solidFill>
                  <a:srgbClr val="006600"/>
                </a:solidFill>
              </a:rPr>
              <a:t>การเจิมต้องมาก่อนการรับใช้ พระเจ้ารับรอง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h-TH" sz="2800" b="1" dirty="0">
                <a:solidFill>
                  <a:srgbClr val="006600"/>
                </a:solidFill>
              </a:rPr>
              <a:t>คุณสมบัติ</a:t>
            </a:r>
          </a:p>
        </p:txBody>
      </p:sp>
    </p:spTree>
    <p:extLst>
      <p:ext uri="{BB962C8B-B14F-4D97-AF65-F5344CB8AC3E}">
        <p14:creationId xmlns:p14="http://schemas.microsoft.com/office/powerpoint/2010/main" val="3234735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F8D341-7C8F-2813-32FE-112C1ACF4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27" y="1912156"/>
            <a:ext cx="2901891" cy="2059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7962CE-C8C4-25C1-42DD-00757811597A}"/>
              </a:ext>
            </a:extLst>
          </p:cNvPr>
          <p:cNvSpPr txBox="1"/>
          <p:nvPr/>
        </p:nvSpPr>
        <p:spPr>
          <a:xfrm>
            <a:off x="2994631" y="123574"/>
            <a:ext cx="29018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พระเยซูทรงทำอะไรในโลกบ้าง</a:t>
            </a:r>
            <a:endParaRPr lang="th-TH" sz="900" dirty="0">
              <a:solidFill>
                <a:srgbClr val="FFC0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EA8CF89-FD47-33AE-CD81-306C9278C357}"/>
              </a:ext>
            </a:extLst>
          </p:cNvPr>
          <p:cNvGrpSpPr/>
          <p:nvPr/>
        </p:nvGrpSpPr>
        <p:grpSpPr>
          <a:xfrm>
            <a:off x="6463783" y="230505"/>
            <a:ext cx="5526054" cy="6348744"/>
            <a:chOff x="6463783" y="507460"/>
            <a:chExt cx="5526054" cy="634874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9338D9C-C697-2A80-8503-DA71F7521AE2}"/>
                </a:ext>
              </a:extLst>
            </p:cNvPr>
            <p:cNvSpPr txBox="1"/>
            <p:nvPr/>
          </p:nvSpPr>
          <p:spPr>
            <a:xfrm>
              <a:off x="6463783" y="507460"/>
              <a:ext cx="552605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th-TH" sz="40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ประกาศข่าวประเสริฐ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33FE570-2F95-081B-AD0E-9D2020F4ED5D}"/>
                </a:ext>
              </a:extLst>
            </p:cNvPr>
            <p:cNvSpPr txBox="1"/>
            <p:nvPr/>
          </p:nvSpPr>
          <p:spPr>
            <a:xfrm>
              <a:off x="6463783" y="1444358"/>
              <a:ext cx="552605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th-TH" sz="40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สั่งสอนความจริง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3193847-95A3-BB60-838A-7E4E2165F5D3}"/>
                </a:ext>
              </a:extLst>
            </p:cNvPr>
            <p:cNvSpPr txBox="1"/>
            <p:nvPr/>
          </p:nvSpPr>
          <p:spPr>
            <a:xfrm>
              <a:off x="6463783" y="2479330"/>
              <a:ext cx="552605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th-TH" sz="40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สร้างสาวก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08D2FB-3B48-5EA2-5A1E-16CD19630177}"/>
                </a:ext>
              </a:extLst>
            </p:cNvPr>
            <p:cNvSpPr txBox="1"/>
            <p:nvPr/>
          </p:nvSpPr>
          <p:spPr>
            <a:xfrm>
              <a:off x="6463783" y="3429000"/>
              <a:ext cx="552605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th-TH" sz="36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สำแดงให้โลกรู้ว่าพระเจ้าเป็นอย่างไร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22CA5A-D64C-3DE0-0920-D76486B8FB84}"/>
                </a:ext>
              </a:extLst>
            </p:cNvPr>
            <p:cNvSpPr txBox="1"/>
            <p:nvPr/>
          </p:nvSpPr>
          <p:spPr>
            <a:xfrm>
              <a:off x="6463783" y="4398543"/>
              <a:ext cx="552605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th-TH" sz="40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รักษาโรค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650E617-A35B-6E3B-9A36-B1EB75FA7066}"/>
                </a:ext>
              </a:extLst>
            </p:cNvPr>
            <p:cNvSpPr txBox="1"/>
            <p:nvPr/>
          </p:nvSpPr>
          <p:spPr>
            <a:xfrm>
              <a:off x="6463783" y="5306504"/>
              <a:ext cx="552605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th-TH" sz="40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ขับผี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D065D1D-56D0-0760-25D9-6400001979E4}"/>
                </a:ext>
              </a:extLst>
            </p:cNvPr>
            <p:cNvSpPr txBox="1"/>
            <p:nvPr/>
          </p:nvSpPr>
          <p:spPr>
            <a:xfrm>
              <a:off x="6463783" y="6148318"/>
              <a:ext cx="552605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th-TH" sz="40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สิ้นพระขนม์ที่ไม้กางเขน ถูกเฆี่ยนตี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BD4D0BD-EDD8-A4EB-694A-10D934A4E7E2}"/>
              </a:ext>
            </a:extLst>
          </p:cNvPr>
          <p:cNvSpPr txBox="1"/>
          <p:nvPr/>
        </p:nvSpPr>
        <p:spPr>
          <a:xfrm>
            <a:off x="10607229" y="5453948"/>
            <a:ext cx="12915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สำเร็จแล้ว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2A0E31-F94C-34F5-8834-4C7E536798F2}"/>
              </a:ext>
            </a:extLst>
          </p:cNvPr>
          <p:cNvSpPr txBox="1"/>
          <p:nvPr/>
        </p:nvSpPr>
        <p:spPr>
          <a:xfrm>
            <a:off x="202162" y="172237"/>
            <a:ext cx="2475724" cy="17543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พระเยซูต้องได้รับเกียรติ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FFAA14-3F7F-D894-36F1-C79D6A147E2F}"/>
              </a:ext>
            </a:extLst>
          </p:cNvPr>
          <p:cNvSpPr txBox="1"/>
          <p:nvPr/>
        </p:nvSpPr>
        <p:spPr>
          <a:xfrm>
            <a:off x="345090" y="4100440"/>
            <a:ext cx="609426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กจ. 4:12 </a:t>
            </a:r>
            <a:r>
              <a:rPr lang="th-TH" sz="2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​ใน​ผู้อื่น​ความ​รอด​ไม่​มี​เลย ด้วย​ว่า​นาม​อื่น​ซึ่ง​ให้​เรา​ทั้ง​หลาย​รอด​ได้ ไม่​ทรง​โปรด​ให้​มี​ใน​ท่ามกลาง​มนุษย์​ทั่ว​ใต้​ฟ้า”</a:t>
            </a:r>
            <a:endParaRPr lang="th-TH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721FDD-A947-3349-73D8-8DE70CF5E1F4}"/>
              </a:ext>
            </a:extLst>
          </p:cNvPr>
          <p:cNvSpPr txBox="1"/>
          <p:nvPr/>
        </p:nvSpPr>
        <p:spPr>
          <a:xfrm>
            <a:off x="345090" y="5064456"/>
            <a:ext cx="60942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รม. 10:9 </a:t>
            </a:r>
            <a:r>
              <a:rPr lang="th-TH" sz="24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คือ​ว่า​ถ้า​ท่าน​จะ​รับ​ด้วย​ปาก​ของ​ท่าน​ว่า ​พระ​เยซู​ทรง​เป็น​องค์​พระ​ผู้​เป็น​เจ้า และ​เชื่อ​ใน​จิตใจ​ว่า ​พระ​เจ้า​ได้​ทรง​ชุบ​พระ​องค์​ให้​เป็น​ขึ้น​มา​จาก​ความ​ตาย ท่าน​จะ​รอด​</a:t>
            </a:r>
            <a:endParaRPr lang="th-TH" b="1" i="0" u="none" strike="noStrike" baseline="0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b="1" i="0" u="none" strike="noStrike" baseline="0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48905A-2F84-D010-F211-48735C8A184E}"/>
              </a:ext>
            </a:extLst>
          </p:cNvPr>
          <p:cNvSpPr txBox="1"/>
          <p:nvPr/>
        </p:nvSpPr>
        <p:spPr>
          <a:xfrm>
            <a:off x="202162" y="6427113"/>
            <a:ext cx="1218380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b="1" i="0" u="none" strike="noStrike" baseline="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มธ. 11:28 </a:t>
            </a:r>
            <a:r>
              <a:rPr lang="th-TH" sz="2400" b="0" i="0" u="none" strike="noStrike" baseline="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บรรดา​ผู้​ทำงาน​เหน็ด​เหนื่อย​และ​แบก​ภาระ​หนัก จง​มา​หา​เรา และ​เรา​จะ​ให้​ท่าน​ทั้ง​หลาย หาย​เหนื่อย​เป็น​สุข​</a:t>
            </a:r>
            <a:endParaRPr lang="th-TH" b="1" i="0" u="none" strike="noStrike" baseline="0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b="1" i="0" u="none" strike="noStrike" baseline="0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75396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วงรี 8"/>
          <p:cNvSpPr/>
          <p:nvPr/>
        </p:nvSpPr>
        <p:spPr>
          <a:xfrm>
            <a:off x="5105400" y="3276600"/>
            <a:ext cx="5257800" cy="1828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วงรี 7"/>
          <p:cNvSpPr/>
          <p:nvPr/>
        </p:nvSpPr>
        <p:spPr>
          <a:xfrm>
            <a:off x="5181600" y="1219200"/>
            <a:ext cx="5257800" cy="1828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676400" y="2590800"/>
            <a:ext cx="2610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เชื่อพระเยซู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705600" y="1828800"/>
            <a:ext cx="23262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รอดไปสวรรค์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715000" y="3886200"/>
            <a:ext cx="39308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ความบาปได้รับการอภัย</a:t>
            </a:r>
          </a:p>
        </p:txBody>
      </p:sp>
      <p:sp>
        <p:nvSpPr>
          <p:cNvPr id="6" name="ลูกศรขวา 5"/>
          <p:cNvSpPr/>
          <p:nvPr/>
        </p:nvSpPr>
        <p:spPr>
          <a:xfrm>
            <a:off x="4419600" y="2819400"/>
            <a:ext cx="8382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71103" y="284202"/>
            <a:ext cx="25069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b="1" dirty="0">
                <a:solidFill>
                  <a:srgbClr val="FF0000"/>
                </a:solidFill>
              </a:rPr>
              <a:t>พระคุณ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CFD92D-2BAD-47FD-8C30-72343687E4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5089" y="-134639"/>
            <a:ext cx="7512789" cy="22128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01767A-EA68-41DB-AF00-3AA5BD47CD22}"/>
              </a:ext>
            </a:extLst>
          </p:cNvPr>
          <p:cNvSpPr txBox="1">
            <a:spLocks/>
          </p:cNvSpPr>
          <p:nvPr/>
        </p:nvSpPr>
        <p:spPr>
          <a:xfrm>
            <a:off x="1307948" y="666812"/>
            <a:ext cx="8229600" cy="9822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78643-8C06-4EB0-B003-65EE8EBE8DB3}"/>
              </a:ext>
            </a:extLst>
          </p:cNvPr>
          <p:cNvSpPr txBox="1">
            <a:spLocks/>
          </p:cNvSpPr>
          <p:nvPr/>
        </p:nvSpPr>
        <p:spPr>
          <a:xfrm>
            <a:off x="606490" y="2272385"/>
            <a:ext cx="7051388" cy="391880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6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คำพยานส่วนตัว กับการตัดสินใจขึ้นแบ่งปัน และเสียงพระเจ้า</a:t>
            </a:r>
            <a:r>
              <a:rPr lang="th-TH" sz="6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6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6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6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หญิง​พรหมจารี​สิบ​คน </a:t>
            </a:r>
            <a:endParaRPr lang="en-US" sz="60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Placeholder 34">
            <a:extLst>
              <a:ext uri="{FF2B5EF4-FFF2-40B4-BE49-F238E27FC236}">
                <a16:creationId xmlns:a16="http://schemas.microsoft.com/office/drawing/2014/main" id="{034E4270-CD84-42CC-9EAC-7FF56E8AF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6" r="11146"/>
          <a:stretch>
            <a:fillRect/>
          </a:stretch>
        </p:blipFill>
        <p:spPr>
          <a:xfrm>
            <a:off x="7657881" y="-5335"/>
            <a:ext cx="4534119" cy="686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8241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982</TotalTime>
  <Words>5869</Words>
  <Application>Microsoft Office PowerPoint</Application>
  <PresentationFormat>Widescreen</PresentationFormat>
  <Paragraphs>270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bai jamjuree</vt:lpstr>
      <vt:lpstr>Calibri</vt:lpstr>
      <vt:lpstr>Calibri Light</vt:lpstr>
      <vt:lpstr>Tahoma</vt:lpstr>
      <vt:lpstr>TH SarabunPSK</vt:lpstr>
      <vt:lpstr>Wingdings</vt:lpstr>
      <vt:lpstr>Retrospect</vt:lpstr>
      <vt:lpstr>น้ำมันแพง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ยอห์น 15 8 ​พระ​บิดา​ของ​เรา​ทรง​ได้รับ​เกียรติ​เพราะ​เหตุ​นี้​คือ​เมื่อ​ท่าน​ทั้ง​หลาย​เกิดผล​มาก ท่าน​ก็​เป็น​สาวก​ของ​เรา​ </vt:lpstr>
      <vt:lpstr>PowerPoint Presentation</vt:lpstr>
      <vt:lpstr>น้ำมันแพง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ขอพระเจ้าอวยพร</vt:lpstr>
    </vt:vector>
  </TitlesOfParts>
  <Manager>TANNACHART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ราคาที่คุณต้องจ่ายกับการไม่มีน้ำมัน</dc:title>
  <dc:creator>user; TANNACHART</dc:creator>
  <cp:keywords>TANNACHART</cp:keywords>
  <cp:lastModifiedBy>user</cp:lastModifiedBy>
  <cp:revision>362</cp:revision>
  <dcterms:created xsi:type="dcterms:W3CDTF">2022-08-06T02:20:15Z</dcterms:created>
  <dcterms:modified xsi:type="dcterms:W3CDTF">2022-08-14T12:51:11Z</dcterms:modified>
</cp:coreProperties>
</file>