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94" r:id="rId5"/>
    <p:sldId id="308" r:id="rId6"/>
    <p:sldId id="272" r:id="rId7"/>
    <p:sldId id="290" r:id="rId8"/>
    <p:sldId id="289" r:id="rId9"/>
    <p:sldId id="309" r:id="rId10"/>
    <p:sldId id="261" r:id="rId11"/>
    <p:sldId id="280" r:id="rId12"/>
    <p:sldId id="286" r:id="rId13"/>
    <p:sldId id="287" r:id="rId14"/>
    <p:sldId id="282" r:id="rId15"/>
    <p:sldId id="284" r:id="rId16"/>
    <p:sldId id="273" r:id="rId17"/>
    <p:sldId id="275" r:id="rId18"/>
    <p:sldId id="274" r:id="rId19"/>
    <p:sldId id="270" r:id="rId20"/>
    <p:sldId id="269" r:id="rId21"/>
    <p:sldId id="291" r:id="rId22"/>
    <p:sldId id="296" r:id="rId23"/>
    <p:sldId id="297" r:id="rId24"/>
    <p:sldId id="298" r:id="rId25"/>
    <p:sldId id="285" r:id="rId26"/>
    <p:sldId id="299" r:id="rId27"/>
    <p:sldId id="293" r:id="rId28"/>
    <p:sldId id="300" r:id="rId29"/>
    <p:sldId id="315" r:id="rId30"/>
    <p:sldId id="314" r:id="rId31"/>
    <p:sldId id="322" r:id="rId32"/>
    <p:sldId id="312" r:id="rId33"/>
    <p:sldId id="313" r:id="rId34"/>
    <p:sldId id="311" r:id="rId35"/>
    <p:sldId id="301" r:id="rId36"/>
    <p:sldId id="318" r:id="rId37"/>
    <p:sldId id="316" r:id="rId38"/>
    <p:sldId id="317" r:id="rId39"/>
    <p:sldId id="319" r:id="rId40"/>
    <p:sldId id="321" r:id="rId41"/>
    <p:sldId id="263" r:id="rId42"/>
    <p:sldId id="302" r:id="rId43"/>
    <p:sldId id="271" r:id="rId44"/>
    <p:sldId id="267" r:id="rId45"/>
    <p:sldId id="304" r:id="rId46"/>
    <p:sldId id="268" r:id="rId47"/>
    <p:sldId id="288" r:id="rId48"/>
    <p:sldId id="305" r:id="rId49"/>
    <p:sldId id="279" r:id="rId50"/>
    <p:sldId id="277" r:id="rId51"/>
    <p:sldId id="276" r:id="rId52"/>
    <p:sldId id="278" r:id="rId53"/>
    <p:sldId id="258" r:id="rId54"/>
    <p:sldId id="281" r:id="rId55"/>
    <p:sldId id="306" r:id="rId56"/>
    <p:sldId id="310" r:id="rId57"/>
    <p:sldId id="307" r:id="rId58"/>
    <p:sldId id="266" r:id="rId59"/>
    <p:sldId id="259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CC3-53A1-42EC-B41D-98BFE72CFABF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EE16-2E26-4EAB-B0FF-ADA445566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CC3-53A1-42EC-B41D-98BFE72CFABF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EE16-2E26-4EAB-B0FF-ADA445566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CC3-53A1-42EC-B41D-98BFE72CFABF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EE16-2E26-4EAB-B0FF-ADA445566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CC3-53A1-42EC-B41D-98BFE72CFABF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EE16-2E26-4EAB-B0FF-ADA445566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CC3-53A1-42EC-B41D-98BFE72CFABF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EE16-2E26-4EAB-B0FF-ADA445566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CC3-53A1-42EC-B41D-98BFE72CFABF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EE16-2E26-4EAB-B0FF-ADA445566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CC3-53A1-42EC-B41D-98BFE72CFABF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EE16-2E26-4EAB-B0FF-ADA445566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CC3-53A1-42EC-B41D-98BFE72CFABF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EE16-2E26-4EAB-B0FF-ADA445566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CC3-53A1-42EC-B41D-98BFE72CFABF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EE16-2E26-4EAB-B0FF-ADA445566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CC3-53A1-42EC-B41D-98BFE72CFABF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EE16-2E26-4EAB-B0FF-ADA445566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CC3-53A1-42EC-B41D-98BFE72CFABF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EE16-2E26-4EAB-B0FF-ADA445566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2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9CC3-53A1-42EC-B41D-98BFE72CFABF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1EE16-2E26-4EAB-B0FF-ADA445566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609600"/>
            <a:ext cx="9144000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8000" b="1" dirty="0">
                <a:solidFill>
                  <a:srgbClr val="FFFF00"/>
                </a:solidFill>
              </a:rPr>
              <a:t>ทำไม</a:t>
            </a:r>
            <a:r>
              <a:rPr lang="th-TH" sz="13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ความเชื่อ</a:t>
            </a:r>
            <a:r>
              <a:rPr lang="th-TH" sz="8000" b="1" dirty="0">
                <a:solidFill>
                  <a:srgbClr val="FFFF00"/>
                </a:solidFill>
              </a:rPr>
              <a:t>ส่งผลต่อชีวิตของคนได้มากมาย?</a:t>
            </a:r>
            <a:endParaRPr lang="th-TH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รูปภาพ 5" descr="faith-road-sig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191000"/>
            <a:ext cx="3657600" cy="2432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jesusbaptism_holy-spir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3962400" cy="29718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838200" y="2590800"/>
            <a:ext cx="1608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 descr="697255-topic-ix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962400"/>
            <a:ext cx="4048125" cy="261937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5029200" y="5867400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เชื่อฟัง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รูปภาพ 6" descr="Hem_of_Garment_pan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28600"/>
            <a:ext cx="2260626" cy="320040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6400800" y="2895600"/>
            <a:ext cx="2044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การอัศจรรย์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รูปภาพ 7" descr="2011103_446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429000"/>
            <a:ext cx="3096872" cy="1971675"/>
          </a:xfrm>
          <a:prstGeom prst="rect">
            <a:avLst/>
          </a:prstGeom>
        </p:spPr>
      </p:pic>
      <p:pic>
        <p:nvPicPr>
          <p:cNvPr id="9" name="รูปภาพ 8" descr="j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5029200"/>
            <a:ext cx="2006600" cy="1638300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685800" y="5638800"/>
            <a:ext cx="14574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ฤทธิ์เดช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90800" y="152400"/>
            <a:ext cx="41633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บุคคลที่มีความเชื่อมากที่สุด?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85800" y="5042118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James 2</a:t>
            </a:r>
          </a:p>
          <a:p>
            <a:r>
              <a:rPr lang="th-TH" sz="2800" b="1" baseline="30000" dirty="0">
                <a:solidFill>
                  <a:schemeClr val="bg1"/>
                </a:solidFill>
              </a:rPr>
              <a:t>23 </a:t>
            </a:r>
            <a:r>
              <a:rPr lang="th-TH" sz="2800" b="1" dirty="0">
                <a:solidFill>
                  <a:schemeClr val="bg1"/>
                </a:solidFill>
              </a:rPr>
              <a:t>และ​พระ​คัมภีร์​ก็​สำเร็จ​ที่ว่า </a:t>
            </a:r>
            <a:r>
              <a:rPr lang="th-TH" sz="2800" b="1" i="1" dirty="0">
                <a:solidFill>
                  <a:schemeClr val="bg1"/>
                </a:solidFill>
              </a:rPr>
              <a:t>อับรา</a:t>
            </a:r>
            <a:r>
              <a:rPr lang="th-TH" sz="2800" b="1" i="1" dirty="0" err="1">
                <a:solidFill>
                  <a:schemeClr val="bg1"/>
                </a:solidFill>
              </a:rPr>
              <a:t>ฮัม</a:t>
            </a:r>
            <a:r>
              <a:rPr lang="th-TH" sz="2800" b="1" i="1" dirty="0">
                <a:solidFill>
                  <a:schemeClr val="bg1"/>
                </a:solidFill>
              </a:rPr>
              <a:t>​เชื่อ​พระ​เจ้า และ​พระ​องค์​ทรง​ถือ​ว่า ความ​เชื่อ​นั้น​เป็น​ความ​ชอบธรรม​แก่​ท่าน  และ​ท่าน​ได้​ชื่อ​ว่า เป็นสหาย​ของ​พระ​เจ้า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7200" y="609600"/>
            <a:ext cx="3433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อับ</a:t>
            </a:r>
            <a:r>
              <a:rPr lang="th-TH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ราฮัม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บุรุษแห่งความเชื่อ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 descr="13_Abraham_Isaac_JPEG_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676400"/>
            <a:ext cx="4064000" cy="3048000"/>
          </a:xfrm>
          <a:prstGeom prst="rect">
            <a:avLst/>
          </a:prstGeom>
        </p:spPr>
      </p:pic>
      <p:pic>
        <p:nvPicPr>
          <p:cNvPr id="5" name="รูปภาพ 4" descr="1394699407-300Genesis-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524000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85800" y="5042118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James 2</a:t>
            </a:r>
          </a:p>
          <a:p>
            <a:r>
              <a:rPr lang="th-TH" sz="2800" b="1" baseline="30000" dirty="0">
                <a:solidFill>
                  <a:schemeClr val="bg1"/>
                </a:solidFill>
              </a:rPr>
              <a:t>23 </a:t>
            </a:r>
            <a:r>
              <a:rPr lang="th-TH" sz="2800" b="1" dirty="0">
                <a:solidFill>
                  <a:schemeClr val="bg1"/>
                </a:solidFill>
              </a:rPr>
              <a:t>และ​พระ​คัมภีร์​ก็​สำเร็จ​ที่ว่า </a:t>
            </a:r>
            <a:r>
              <a:rPr lang="th-TH" sz="2800" b="1" i="1" dirty="0">
                <a:solidFill>
                  <a:schemeClr val="bg1"/>
                </a:solidFill>
              </a:rPr>
              <a:t>อับรา</a:t>
            </a:r>
            <a:r>
              <a:rPr lang="th-TH" sz="2800" b="1" i="1" dirty="0" err="1">
                <a:solidFill>
                  <a:schemeClr val="bg1"/>
                </a:solidFill>
              </a:rPr>
              <a:t>ฮัม</a:t>
            </a:r>
            <a:r>
              <a:rPr lang="th-TH" sz="2800" b="1" i="1" dirty="0">
                <a:solidFill>
                  <a:schemeClr val="bg1"/>
                </a:solidFill>
              </a:rPr>
              <a:t>​เชื่อ​พระ​เจ้า และ​พระ​องค์​ทรง​ถือ​ว่า ความ​เชื่อ​นั้น​เป็น​ความ​ชอบธรรม​แก่​ท่าน  และ​ท่าน​ได้​ชื่อ​ว่า เป็นสหาย​ของ​พระ​เจ้า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7200" y="609600"/>
            <a:ext cx="957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 descr="700307-topic-ix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505200"/>
            <a:ext cx="4953000" cy="1876425"/>
          </a:xfrm>
          <a:prstGeom prst="rect">
            <a:avLst/>
          </a:prstGeom>
        </p:spPr>
      </p:pic>
      <p:pic>
        <p:nvPicPr>
          <p:cNvPr id="5" name="รูปภาพ 4" descr="JP-75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600200"/>
            <a:ext cx="3787821" cy="2628748"/>
          </a:xfrm>
          <a:prstGeom prst="rect">
            <a:avLst/>
          </a:prstGeom>
        </p:spPr>
      </p:pic>
      <p:pic>
        <p:nvPicPr>
          <p:cNvPr id="6" name="รูปภาพ 5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6560" y="304800"/>
            <a:ext cx="468884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ask20100923085656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569" y="533400"/>
            <a:ext cx="8667298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432762" y="0"/>
            <a:ext cx="46538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“ทำสิ่งที่พระเจ้าสั่ง”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รูปภาพ 5" descr="CIMG0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590800"/>
            <a:ext cx="4267200" cy="3200400"/>
          </a:xfrm>
          <a:prstGeom prst="rect">
            <a:avLst/>
          </a:prstGeom>
        </p:spPr>
      </p:pic>
      <p:pic>
        <p:nvPicPr>
          <p:cNvPr id="7" name="รูปภาพ 6" descr="25561218-154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3484350" cy="4645800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457200" y="990600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 6:1-27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432762" y="0"/>
            <a:ext cx="46538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“ทำสิ่งที่พระเจ้าสั่ง”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9600" y="1295400"/>
            <a:ext cx="2611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Luke 5:18-26</a:t>
            </a:r>
          </a:p>
        </p:txBody>
      </p:sp>
      <p:pic>
        <p:nvPicPr>
          <p:cNvPr id="6" name="รูปภาพ 5" descr="jesus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05000"/>
            <a:ext cx="3326892" cy="4699000"/>
          </a:xfrm>
          <a:prstGeom prst="rect">
            <a:avLst/>
          </a:prstGeom>
        </p:spPr>
      </p:pic>
      <p:pic>
        <p:nvPicPr>
          <p:cNvPr id="7" name="รูปภาพ 6" descr="Fai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971800"/>
            <a:ext cx="2743200" cy="2057400"/>
          </a:xfrm>
          <a:prstGeom prst="rect">
            <a:avLst/>
          </a:prstGeom>
        </p:spPr>
      </p:pic>
      <p:pic>
        <p:nvPicPr>
          <p:cNvPr id="8" name="รูปภาพ 7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3200400"/>
            <a:ext cx="2286000" cy="13890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DSC09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28600" y="457200"/>
            <a:ext cx="3276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ความเชื่อของแต่ละคนไม่เท่ากัน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DSC09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DSC09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-171450"/>
            <a:ext cx="9372600" cy="70294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" y="228600"/>
            <a:ext cx="550022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ความเชื่อของแต่ละคนไม่เท่ากัน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72000" y="1144250"/>
            <a:ext cx="4572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รู้พระคัมภีร์เยอะ ความเชื่อเยอะ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76600" y="2590800"/>
            <a:ext cx="58674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รู้พระคัมภีร์กลาง ความเชื่อกลางๆ</a:t>
            </a:r>
          </a:p>
          <a:p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828800" y="4038600"/>
            <a:ext cx="7335836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รู้พระคัมภีร์นิดน้อย ความเชื่อน้อย</a:t>
            </a:r>
          </a:p>
          <a:p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33400" y="5486400"/>
            <a:ext cx="8631236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ไม่รู้พระคัมภีร์ ไม่มีความเชื่อ</a:t>
            </a:r>
          </a:p>
          <a:p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8" name="รูปภาพ 7" descr="gbook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0965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รูปภาพ 2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038600"/>
            <a:ext cx="1781175" cy="1334162"/>
          </a:xfrm>
          <a:prstGeom prst="rect">
            <a:avLst/>
          </a:prstGeom>
        </p:spPr>
      </p:pic>
      <p:pic>
        <p:nvPicPr>
          <p:cNvPr id="4" name="รูปภาพ 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590800"/>
            <a:ext cx="2351707" cy="1628775"/>
          </a:xfrm>
          <a:prstGeom prst="rect">
            <a:avLst/>
          </a:prstGeom>
        </p:spPr>
      </p:pic>
      <p:pic>
        <p:nvPicPr>
          <p:cNvPr id="5" name="รูปภาพ 4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2514600"/>
            <a:ext cx="1905000" cy="1426911"/>
          </a:xfrm>
          <a:prstGeom prst="rect">
            <a:avLst/>
          </a:prstGeom>
        </p:spPr>
      </p:pic>
      <p:pic>
        <p:nvPicPr>
          <p:cNvPr id="6" name="รูปภาพ 5" descr="images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304800"/>
            <a:ext cx="2571750" cy="1781175"/>
          </a:xfrm>
          <a:prstGeom prst="rect">
            <a:avLst/>
          </a:prstGeom>
        </p:spPr>
      </p:pic>
      <p:pic>
        <p:nvPicPr>
          <p:cNvPr id="8" name="รูปภาพ 7" descr="PhD-graduate-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2895600"/>
            <a:ext cx="2825750" cy="1695450"/>
          </a:xfrm>
          <a:prstGeom prst="rect">
            <a:avLst/>
          </a:prstGeom>
        </p:spPr>
      </p:pic>
      <p:pic>
        <p:nvPicPr>
          <p:cNvPr id="9" name="รูปภาพ 8" descr="scan0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1" y="304800"/>
            <a:ext cx="2057400" cy="2512854"/>
          </a:xfrm>
          <a:prstGeom prst="rect">
            <a:avLst/>
          </a:prstGeom>
        </p:spPr>
      </p:pic>
      <p:pic>
        <p:nvPicPr>
          <p:cNvPr id="10" name="รูปภาพ 9" descr="download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000" y="4572000"/>
            <a:ext cx="2590800" cy="1762125"/>
          </a:xfrm>
          <a:prstGeom prst="rect">
            <a:avLst/>
          </a:prstGeom>
        </p:spPr>
      </p:pic>
      <p:pic>
        <p:nvPicPr>
          <p:cNvPr id="11" name="รูปภาพ 10" descr="images (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71600" y="5562600"/>
            <a:ext cx="1336431" cy="1295400"/>
          </a:xfrm>
          <a:prstGeom prst="rect">
            <a:avLst/>
          </a:prstGeom>
        </p:spPr>
      </p:pic>
      <p:pic>
        <p:nvPicPr>
          <p:cNvPr id="12" name="รูปภาพ 11" descr="images (2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81675" y="4953000"/>
            <a:ext cx="3362325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7011" y="228600"/>
            <a:ext cx="505458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00CC"/>
                </a:solidFill>
              </a:rPr>
              <a:t>เราจะพัฒนาความเชื่อได้อย่างไร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6" name="ดาว 12 แฉก 5"/>
          <p:cNvSpPr/>
          <p:nvPr/>
        </p:nvSpPr>
        <p:spPr>
          <a:xfrm>
            <a:off x="457200" y="914400"/>
            <a:ext cx="3276600" cy="2819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14400" y="1676400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1.อยู่ใกล้ๆผู้ที่มีความเชื่อมากๆ</a:t>
            </a:r>
          </a:p>
        </p:txBody>
      </p:sp>
      <p:sp>
        <p:nvSpPr>
          <p:cNvPr id="8" name="ดาว 12 แฉก 7"/>
          <p:cNvSpPr/>
          <p:nvPr/>
        </p:nvSpPr>
        <p:spPr>
          <a:xfrm>
            <a:off x="5029200" y="381000"/>
            <a:ext cx="3276600" cy="281940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486400" y="838200"/>
            <a:ext cx="251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2.ฟังพระคำจาก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เยอะๆ (ได้ยิน) อ่าน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</a:p>
          <a:p>
            <a:pPr algn="ctr"/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เยอะๆ</a:t>
            </a:r>
          </a:p>
        </p:txBody>
      </p:sp>
      <p:sp>
        <p:nvSpPr>
          <p:cNvPr id="11" name="ดาว 12 แฉก 10"/>
          <p:cNvSpPr/>
          <p:nvPr/>
        </p:nvSpPr>
        <p:spPr>
          <a:xfrm>
            <a:off x="304800" y="3657600"/>
            <a:ext cx="3276600" cy="2819400"/>
          </a:xfrm>
          <a:prstGeom prst="star1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762000" y="4419600"/>
            <a:ext cx="251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3.เต็มล้นด้วยพระวิญญาณบริสุทธิ์</a:t>
            </a:r>
          </a:p>
        </p:txBody>
      </p:sp>
      <p:sp>
        <p:nvSpPr>
          <p:cNvPr id="14" name="ดาว 12 แฉก 13"/>
          <p:cNvSpPr/>
          <p:nvPr/>
        </p:nvSpPr>
        <p:spPr>
          <a:xfrm>
            <a:off x="5105400" y="3657600"/>
            <a:ext cx="3276600" cy="2819400"/>
          </a:xfrm>
          <a:prstGeom prst="star1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562600" y="4419600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4.ฟังคำพยานและเป็นพยาน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33400" y="3200400"/>
            <a:ext cx="1170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รม. 1:17 </a:t>
            </a:r>
            <a:endParaRPr lang="en-US" sz="2800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105978" y="4443681"/>
            <a:ext cx="251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James 2</a:t>
            </a:r>
          </a:p>
          <a:p>
            <a:r>
              <a:rPr lang="th-TH" b="1" baseline="30000" dirty="0">
                <a:solidFill>
                  <a:schemeClr val="bg1"/>
                </a:solidFill>
              </a:rPr>
              <a:t> 18 </a:t>
            </a:r>
            <a:r>
              <a:rPr lang="th-TH" b="1" dirty="0">
                <a:solidFill>
                  <a:schemeClr val="bg1"/>
                </a:solidFill>
              </a:rPr>
              <a:t>แต่​บาง​คน​จะ​กล่าว​ว่า “คน​หนึ่ง​มี​ความ​เชื่อ​แต่​อีก​คน​หนึ่ง​มี​การ​ประพฤติ” จง​แสดง​ให้​ข้าพเจ้า​เห็น​ความ​เชื่อ​ของ​ท่าน ที่​ไม่​มี​การ​ประพฤติ​ตาม และ​ด้วย​การ​ประพฤติ​ตาม ข้าพเจ้า​จะ​แสดง​ให้​ท่าน​เห็น​ความ​เชื่อ​ของ​ข้าพเจ้า​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00048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4572000" cy="3046095"/>
          </a:xfrm>
          <a:prstGeom prst="rect">
            <a:avLst/>
          </a:prstGeom>
        </p:spPr>
      </p:pic>
      <p:pic>
        <p:nvPicPr>
          <p:cNvPr id="3" name="รูปภาพ 2" descr="08032011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57600"/>
            <a:ext cx="4572000" cy="2857500"/>
          </a:xfrm>
          <a:prstGeom prst="rect">
            <a:avLst/>
          </a:prstGeom>
        </p:spPr>
      </p:pic>
      <p:pic>
        <p:nvPicPr>
          <p:cNvPr id="4" name="รูปภาพ 3" descr="69269-baby_ang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657600"/>
            <a:ext cx="2664386" cy="2852549"/>
          </a:xfrm>
          <a:prstGeom prst="rect">
            <a:avLst/>
          </a:prstGeom>
        </p:spPr>
      </p:pic>
      <p:sp>
        <p:nvSpPr>
          <p:cNvPr id="7" name="คำบรรยายภาพแบบวงรี 6"/>
          <p:cNvSpPr/>
          <p:nvPr/>
        </p:nvSpPr>
        <p:spPr>
          <a:xfrm>
            <a:off x="0" y="0"/>
            <a:ext cx="2362200" cy="990600"/>
          </a:xfrm>
          <a:prstGeom prst="wedgeEllipseCallout">
            <a:avLst>
              <a:gd name="adj1" fmla="val 29813"/>
              <a:gd name="adj2" fmla="val 1044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52400" y="2286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ไม่รู้ไม่ชี้ ไม่ดีไม่เอา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รูปภาพ 7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9332" y="914400"/>
            <a:ext cx="3894667" cy="2190750"/>
          </a:xfrm>
          <a:prstGeom prst="rect">
            <a:avLst/>
          </a:prstGeom>
        </p:spPr>
      </p:pic>
      <p:sp>
        <p:nvSpPr>
          <p:cNvPr id="9" name="คำบรรยายภาพแบบวงรี 8"/>
          <p:cNvSpPr/>
          <p:nvPr/>
        </p:nvSpPr>
        <p:spPr>
          <a:xfrm>
            <a:off x="4953000" y="228600"/>
            <a:ext cx="2362200" cy="990600"/>
          </a:xfrm>
          <a:prstGeom prst="wedgeEllipseCallout">
            <a:avLst>
              <a:gd name="adj1" fmla="val 29813"/>
              <a:gd name="adj2" fmla="val 1044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953000" y="388203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#$@%&amp;()!@&amp;#%$&amp;!@*((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ดาว 12 แฉก 1"/>
          <p:cNvSpPr/>
          <p:nvPr/>
        </p:nvSpPr>
        <p:spPr>
          <a:xfrm>
            <a:off x="0" y="0"/>
            <a:ext cx="3276600" cy="2819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7200" y="762000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1.อยู่ใกล้ๆผู้ที่มีความเชื่อมากๆ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24200" y="1295400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baseline="30000" dirty="0">
                <a:solidFill>
                  <a:srgbClr val="0000CC"/>
                </a:solidFill>
              </a:rPr>
              <a:t>17 </a:t>
            </a:r>
            <a:r>
              <a:rPr lang="th-TH" sz="2400" b="1" dirty="0">
                <a:solidFill>
                  <a:srgbClr val="0000CC"/>
                </a:solidFill>
              </a:rPr>
              <a:t>เพราะ​ว่า​ใน​ข่าว​ประเสริฐ​นั้น ความ​ชอบธรรม​ของ​พระ​เจ้า​ก็​ได้​สำแดง​ออก โดย​เริ่มต้น​ก็​ความ​เชื่อ สุดท้าย​ก็​ความ​เชื่อ ตาม​ที่​พระ​คัมภีร์​มี​เขียน​ไว้​ว่า </a:t>
            </a:r>
            <a:r>
              <a:rPr lang="th-TH" sz="2400" b="1" i="1" dirty="0">
                <a:solidFill>
                  <a:srgbClr val="0000CC"/>
                </a:solidFill>
              </a:rPr>
              <a:t>คน​ชอบธรรม​จะ​มี​ชีวิต​ดำรง​อยู่​โดย​ความ​เชื่อ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52600" y="50292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Matthew 18</a:t>
            </a:r>
          </a:p>
          <a:p>
            <a:r>
              <a:rPr lang="th-TH" sz="2400" b="1" baseline="30000" dirty="0">
                <a:solidFill>
                  <a:schemeClr val="bg1"/>
                </a:solidFill>
              </a:rPr>
              <a:t>19 </a:t>
            </a:r>
            <a:r>
              <a:rPr lang="th-TH" sz="2400" b="1" dirty="0">
                <a:solidFill>
                  <a:schemeClr val="bg1"/>
                </a:solidFill>
              </a:rPr>
              <a:t>เรา​กล่าว​แก่​ท่าน​ทั้ง​หลาย​อีก​ว่า ถ้า​ใน​พวก​ท่าน​ที่​อยู่​ใน​โลก​สอง​คน​จะ​ร่วม​ใจ​กัน​ขอ​สิ่ง​หนึ่ง​สิ่ง​ใด ​พระ​บิดา​ของ​เรา​ผู้​ทรง​สถิต​ใน​สวรรค์​ก็​จะ​ทรง​กระทำ​ให้​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12497" y="3459540"/>
            <a:ext cx="8531503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 ร่วมใจกับคนแห่งความเชื่อ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00400" y="762000"/>
            <a:ext cx="1170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รม. 1:17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ดาว 12 แฉก 1"/>
          <p:cNvSpPr/>
          <p:nvPr/>
        </p:nvSpPr>
        <p:spPr>
          <a:xfrm>
            <a:off x="0" y="152400"/>
            <a:ext cx="3276600" cy="281940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7200" y="609600"/>
            <a:ext cx="251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2.ฟังพระคำจาก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เยอะๆ (ได้ยิน) อ่าน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</a:p>
          <a:p>
            <a:pPr algn="ctr"/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เยอะๆ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4800" y="3276600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Romans 10</a:t>
            </a:r>
          </a:p>
          <a:p>
            <a:r>
              <a:rPr lang="th-TH" sz="2400" b="1" baseline="30000" dirty="0">
                <a:solidFill>
                  <a:schemeClr val="bg1"/>
                </a:solidFill>
              </a:rPr>
              <a:t>17 </a:t>
            </a:r>
            <a:r>
              <a:rPr lang="th-TH" sz="2400" b="1" dirty="0">
                <a:solidFill>
                  <a:schemeClr val="bg1"/>
                </a:solidFill>
              </a:rPr>
              <a:t>ฉะนั้น​ความ​เชื่อ​เกิดขึ้น​ได้​ก็​เพราะ​การ​ได้​ยิน และ​การ​ได้​ยิน​เกิดขึ้น​ได้​ก็​เพราะ​การ​ประกาศ​พระ​คริสต์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643776" y="4648200"/>
            <a:ext cx="550022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ความเชื่อของแต่ละคนไม่เท่ากัน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72000" y="5411450"/>
            <a:ext cx="4572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รู้พระคัมภีร์เยอะ ความเชื่อเยอะ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7" name="รูปภาพ 6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52400"/>
            <a:ext cx="2143125" cy="2133600"/>
          </a:xfrm>
          <a:prstGeom prst="rect">
            <a:avLst/>
          </a:prstGeom>
        </p:spPr>
      </p:pic>
      <p:pic>
        <p:nvPicPr>
          <p:cNvPr id="8" name="รูปภาพ 7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152400"/>
            <a:ext cx="2143125" cy="2143125"/>
          </a:xfrm>
          <a:prstGeom prst="rect">
            <a:avLst/>
          </a:prstGeom>
        </p:spPr>
      </p:pic>
      <p:pic>
        <p:nvPicPr>
          <p:cNvPr id="9" name="รูปภาพ 8" descr="downlo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2438400"/>
            <a:ext cx="21336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ดาว 12 แฉก 1"/>
          <p:cNvSpPr/>
          <p:nvPr/>
        </p:nvSpPr>
        <p:spPr>
          <a:xfrm>
            <a:off x="0" y="0"/>
            <a:ext cx="3276600" cy="2819400"/>
          </a:xfrm>
          <a:prstGeom prst="star1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09600" y="533400"/>
            <a:ext cx="251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3.เต็มล้นด้วยพระวิญญาณบริสุทธิ์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810000" y="6096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Acts 11</a:t>
            </a:r>
          </a:p>
          <a:p>
            <a:r>
              <a:rPr lang="th-TH" sz="2800" b="1" baseline="30000" dirty="0"/>
              <a:t>24 </a:t>
            </a:r>
            <a:r>
              <a:rPr lang="th-TH" sz="2800" b="1" dirty="0"/>
              <a:t>​</a:t>
            </a:r>
            <a:r>
              <a:rPr lang="th-TH" sz="2800" b="1" dirty="0" err="1"/>
              <a:t>บาร</a:t>
            </a:r>
            <a:r>
              <a:rPr lang="th-TH" sz="2800" b="1" dirty="0"/>
              <a:t>นาบัส​เป็น​คน​ดี ประกอบด้วย​พระ​วิญญาณ​บริสุทธิ์​และ​ความ​เชื่อ จำนวน​คน​เป็น​อัน​มาก​ก็​เพิ่ม​เข้า​กับ​คน​ของ​องค์​พระ​ผู้​เป็น​เจ้า​</a:t>
            </a:r>
            <a:endParaRPr lang="en-US" sz="28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90600" y="5657671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ผู้ที่ทำงานร่วมกับเราในโลกปัจจุบัน คือ พระวิญญาณบริสุทธิ์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457200" y="3200400"/>
            <a:ext cx="2819400" cy="1447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33400" y="35814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ง่ายขึ้น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886200" y="32004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>
                <a:solidFill>
                  <a:srgbClr val="0000CC"/>
                </a:solidFill>
              </a:rPr>
              <a:t>1</a:t>
            </a:r>
            <a:r>
              <a:rPr lang="en-US" sz="2000" dirty="0">
                <a:solidFill>
                  <a:srgbClr val="0000CC"/>
                </a:solidFill>
              </a:rPr>
              <a:t>:</a:t>
            </a:r>
            <a:r>
              <a:rPr lang="th-TH" sz="2000" dirty="0">
                <a:solidFill>
                  <a:srgbClr val="0000CC"/>
                </a:solidFill>
              </a:rPr>
              <a:t>7 เมื่อ​พระ​วิญญาณ​บริสุทธิ์​จะ​เสด็จ​มา​เหนือ​ท่าน และ​ท่าน​ทั้ง​หลาย​จะ​เป็น​พยาน​ฝ่าย​เรา​ใน​กรุง​เยรูซาเล็ม ทั่ว​แคว้น​ยู</a:t>
            </a:r>
            <a:r>
              <a:rPr lang="th-TH" sz="2000" dirty="0" err="1">
                <a:solidFill>
                  <a:srgbClr val="0000CC"/>
                </a:solidFill>
              </a:rPr>
              <a:t>เดีย</a:t>
            </a:r>
            <a:r>
              <a:rPr lang="th-TH" sz="2000" dirty="0">
                <a:solidFill>
                  <a:srgbClr val="0000CC"/>
                </a:solidFill>
              </a:rPr>
              <a:t> แคว้น​</a:t>
            </a:r>
            <a:r>
              <a:rPr lang="th-TH" sz="2000" dirty="0" err="1">
                <a:solidFill>
                  <a:srgbClr val="0000CC"/>
                </a:solidFill>
              </a:rPr>
              <a:t>สะมาเรีย</a:t>
            </a:r>
            <a:r>
              <a:rPr lang="th-TH" sz="2000" dirty="0">
                <a:solidFill>
                  <a:srgbClr val="0000CC"/>
                </a:solidFill>
              </a:rPr>
              <a:t> และ​จนถึง​ที่สุด​ปลาย​แผ่นดิน​โลก”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886200" y="4278868"/>
            <a:ext cx="3462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baseline="30000" dirty="0">
                <a:solidFill>
                  <a:schemeClr val="bg1"/>
                </a:solidFill>
              </a:rPr>
              <a:t>55 </a:t>
            </a:r>
            <a:r>
              <a:rPr lang="th-TH" b="1" dirty="0">
                <a:solidFill>
                  <a:schemeClr val="bg1"/>
                </a:solidFill>
              </a:rPr>
              <a:t>ฝ่าย​</a:t>
            </a:r>
            <a:r>
              <a:rPr lang="th-TH" b="1" dirty="0" err="1">
                <a:solidFill>
                  <a:schemeClr val="bg1"/>
                </a:solidFill>
              </a:rPr>
              <a:t>สเทเฟน</a:t>
            </a:r>
            <a:r>
              <a:rPr lang="th-TH" b="1" dirty="0">
                <a:solidFill>
                  <a:schemeClr val="bg1"/>
                </a:solidFill>
              </a:rPr>
              <a:t>​ป​ระ​กอบ​ด้วย​พระ​วิญญาณ​</a:t>
            </a:r>
            <a:r>
              <a:rPr lang="th-TH" b="1" dirty="0" err="1">
                <a:solidFill>
                  <a:schemeClr val="bg1"/>
                </a:solidFill>
              </a:rPr>
              <a:t>บริสุทธิ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886200" y="47244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Acts 13: 2</a:t>
            </a:r>
          </a:p>
          <a:p>
            <a:r>
              <a:rPr lang="th-TH" sz="2000" dirty="0">
                <a:solidFill>
                  <a:schemeClr val="bg1"/>
                </a:solidFill>
              </a:rPr>
              <a:t>พระ​วิญญาณ​บริสุทธิ์​ได้​ตรัส​สั่ง​ว่า “จง​ตั้ง​</a:t>
            </a:r>
            <a:r>
              <a:rPr lang="th-TH" sz="2000" dirty="0" err="1">
                <a:solidFill>
                  <a:schemeClr val="bg1"/>
                </a:solidFill>
              </a:rPr>
              <a:t>บาร</a:t>
            </a:r>
            <a:r>
              <a:rPr lang="th-TH" sz="2000" dirty="0">
                <a:solidFill>
                  <a:schemeClr val="bg1"/>
                </a:solidFill>
              </a:rPr>
              <a:t>นาบัส​กับ​เซา</a:t>
            </a:r>
            <a:r>
              <a:rPr lang="th-TH" sz="2000" dirty="0" err="1">
                <a:solidFill>
                  <a:schemeClr val="bg1"/>
                </a:solidFill>
              </a:rPr>
              <a:t>โล</a:t>
            </a:r>
            <a:r>
              <a:rPr lang="th-TH" sz="2000" dirty="0">
                <a:solidFill>
                  <a:schemeClr val="bg1"/>
                </a:solidFill>
              </a:rPr>
              <a:t>​ไว้​สำหรับ​การ​ซึ่ง​เรา​เรียก​ให้​เขา​ทำ​นั้น”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ลูกศรขวาท้ายขีด 1"/>
          <p:cNvSpPr/>
          <p:nvPr/>
        </p:nvSpPr>
        <p:spPr>
          <a:xfrm>
            <a:off x="-152400" y="1981200"/>
            <a:ext cx="3200400" cy="2590800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04800" y="2895600"/>
            <a:ext cx="2311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เชื่อพระคัมภีร์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ลูกศรขวาท้ายขีด 3"/>
          <p:cNvSpPr/>
          <p:nvPr/>
        </p:nvSpPr>
        <p:spPr>
          <a:xfrm>
            <a:off x="2971800" y="1981200"/>
            <a:ext cx="3200400" cy="2590800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429000" y="3058180"/>
            <a:ext cx="235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พระวิญญาณบริสุทธิ์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ลูกศรขวาท้ายขีด 5"/>
          <p:cNvSpPr/>
          <p:nvPr/>
        </p:nvSpPr>
        <p:spPr>
          <a:xfrm>
            <a:off x="6019800" y="1981200"/>
            <a:ext cx="3200400" cy="2590800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477000" y="3058180"/>
            <a:ext cx="2478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05200" y="5029200"/>
            <a:ext cx="50034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Gen touch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362200" y="304800"/>
            <a:ext cx="41424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“เส้นทางพระพร”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ดาว 12 แฉก 1"/>
          <p:cNvSpPr/>
          <p:nvPr/>
        </p:nvSpPr>
        <p:spPr>
          <a:xfrm>
            <a:off x="0" y="0"/>
            <a:ext cx="3276600" cy="2819400"/>
          </a:xfrm>
          <a:prstGeom prst="star1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7200" y="762000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4.ฟังคำพยานและเป็นพยาน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114800" y="685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James 2</a:t>
            </a:r>
          </a:p>
          <a:p>
            <a:r>
              <a:rPr lang="th-TH" sz="2400" b="1" baseline="30000" dirty="0"/>
              <a:t> 18 </a:t>
            </a:r>
            <a:r>
              <a:rPr lang="th-TH" sz="2400" b="1" dirty="0"/>
              <a:t>แต่​บาง​คน​จะ​กล่าว​ว่า “คน​หนึ่ง​มี​ความ​เชื่อ​แต่​อีก​คน​หนึ่ง​มี​การ​ประพฤติ” จง​แสดง​ให้​ข้าพเจ้า​เห็น​ความ​เชื่อ​ของ​ท่าน ที่​ไม่​มี​การ​ประพฤติ​ตาม และ​ด้วย​การ​ประพฤติ​ตาม ข้าพเจ้า​จะ​แสดง​ให้​ท่าน​เห็น​ความ​เชื่อ​ของ​ข้าพเจ้า​</a:t>
            </a:r>
            <a:endParaRPr lang="en-US" sz="2400" dirty="0"/>
          </a:p>
        </p:txBody>
      </p:sp>
      <p:pic>
        <p:nvPicPr>
          <p:cNvPr id="5" name="รูปภาพ 4" descr="download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5105400"/>
            <a:ext cx="1242349" cy="1752600"/>
          </a:xfrm>
          <a:prstGeom prst="rect">
            <a:avLst/>
          </a:prstGeom>
        </p:spPr>
      </p:pic>
      <p:pic>
        <p:nvPicPr>
          <p:cNvPr id="6" name="รูปภาพ 5" descr="downloa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4191000"/>
            <a:ext cx="1819275" cy="2514600"/>
          </a:xfrm>
          <a:prstGeom prst="rect">
            <a:avLst/>
          </a:prstGeom>
        </p:spPr>
      </p:pic>
      <p:pic>
        <p:nvPicPr>
          <p:cNvPr id="7" name="รูปภาพ 6" descr="download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048000"/>
            <a:ext cx="1769939" cy="2105025"/>
          </a:xfrm>
          <a:prstGeom prst="rect">
            <a:avLst/>
          </a:prstGeom>
        </p:spPr>
      </p:pic>
      <p:pic>
        <p:nvPicPr>
          <p:cNvPr id="8" name="รูปภาพ 7" descr="download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790825"/>
            <a:ext cx="1857375" cy="2466975"/>
          </a:xfrm>
          <a:prstGeom prst="rect">
            <a:avLst/>
          </a:prstGeom>
        </p:spPr>
      </p:pic>
      <p:pic>
        <p:nvPicPr>
          <p:cNvPr id="9" name="รูปภาพ 8" descr="download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4973916"/>
            <a:ext cx="1362075" cy="1731683"/>
          </a:xfrm>
          <a:prstGeom prst="rect">
            <a:avLst/>
          </a:prstGeom>
        </p:spPr>
      </p:pic>
      <p:pic>
        <p:nvPicPr>
          <p:cNvPr id="10" name="รูปภาพ 9" descr="download (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3017520"/>
            <a:ext cx="2971800" cy="17830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engu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895600"/>
            <a:ext cx="5283200" cy="3962400"/>
          </a:xfrm>
          <a:prstGeom prst="rect">
            <a:avLst/>
          </a:prstGeom>
        </p:spPr>
      </p:pic>
      <p:sp>
        <p:nvSpPr>
          <p:cNvPr id="3" name="คำบรรยายภาพแบบวงรี 2"/>
          <p:cNvSpPr/>
          <p:nvPr/>
        </p:nvSpPr>
        <p:spPr>
          <a:xfrm flipH="1">
            <a:off x="0" y="1371600"/>
            <a:ext cx="3733800" cy="1828800"/>
          </a:xfrm>
          <a:prstGeom prst="wedgeEllipseCallout">
            <a:avLst>
              <a:gd name="adj1" fmla="val -30708"/>
              <a:gd name="adj2" fmla="val 625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คำบรรยายภาพแบบเมฆ 4"/>
          <p:cNvSpPr/>
          <p:nvPr/>
        </p:nvSpPr>
        <p:spPr>
          <a:xfrm>
            <a:off x="3276600" y="0"/>
            <a:ext cx="3810000" cy="2209800"/>
          </a:xfrm>
          <a:prstGeom prst="cloudCallout">
            <a:avLst>
              <a:gd name="adj1" fmla="val -9220"/>
              <a:gd name="adj2" fmla="val 95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คำบรรยายภาพแบบวงรี 5"/>
          <p:cNvSpPr/>
          <p:nvPr/>
        </p:nvSpPr>
        <p:spPr>
          <a:xfrm>
            <a:off x="5943600" y="1676400"/>
            <a:ext cx="3200400" cy="1828800"/>
          </a:xfrm>
          <a:prstGeom prst="wedgeEllipseCallout">
            <a:avLst>
              <a:gd name="adj1" fmla="val -49036"/>
              <a:gd name="adj2" fmla="val 3830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33400" y="1371600"/>
            <a:ext cx="2743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โกงเล็กๆน้อยๆไม่เป็นไร นา..... เราเอาไปซื้อ.......แล้ว</a:t>
            </a:r>
          </a:p>
          <a:p>
            <a:pPr algn="ctr"/>
            <a:r>
              <a:rPr lang="th-TH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มธ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:21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72200" y="2046982"/>
            <a:ext cx="274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โกหกนิดๆก็ได้ ไม่เป็นไร นา..... ไม่มีใครรู้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886200" y="5334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838200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………………..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28600" y="0"/>
            <a:ext cx="16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9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en-US" sz="9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engu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895600"/>
            <a:ext cx="5283200" cy="3962400"/>
          </a:xfrm>
          <a:prstGeom prst="rect">
            <a:avLst/>
          </a:prstGeom>
        </p:spPr>
      </p:pic>
      <p:sp>
        <p:nvSpPr>
          <p:cNvPr id="3" name="คำบรรยายภาพแบบวงรี 2"/>
          <p:cNvSpPr/>
          <p:nvPr/>
        </p:nvSpPr>
        <p:spPr>
          <a:xfrm flipH="1">
            <a:off x="0" y="1371600"/>
            <a:ext cx="3733800" cy="1828800"/>
          </a:xfrm>
          <a:prstGeom prst="wedgeEllipseCallout">
            <a:avLst>
              <a:gd name="adj1" fmla="val -30708"/>
              <a:gd name="adj2" fmla="val 625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คำบรรยายภาพแบบเมฆ 4"/>
          <p:cNvSpPr/>
          <p:nvPr/>
        </p:nvSpPr>
        <p:spPr>
          <a:xfrm>
            <a:off x="3276600" y="0"/>
            <a:ext cx="3810000" cy="2209800"/>
          </a:xfrm>
          <a:prstGeom prst="cloudCallout">
            <a:avLst>
              <a:gd name="adj1" fmla="val -9220"/>
              <a:gd name="adj2" fmla="val 95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คำบรรยายภาพแบบวงรี 5"/>
          <p:cNvSpPr/>
          <p:nvPr/>
        </p:nvSpPr>
        <p:spPr>
          <a:xfrm>
            <a:off x="5943600" y="1676400"/>
            <a:ext cx="3200400" cy="1828800"/>
          </a:xfrm>
          <a:prstGeom prst="wedgeEllipseCallout">
            <a:avLst>
              <a:gd name="adj1" fmla="val -49036"/>
              <a:gd name="adj2" fmla="val 3830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33400" y="1524000"/>
            <a:ext cx="2743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พระเจ้าให้สัตย์ซื่อในของเล็กๆน้อยๆ นา..... อย่าโกง</a:t>
            </a:r>
          </a:p>
          <a:p>
            <a:pPr algn="ctr"/>
            <a:r>
              <a:rPr lang="th-TH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มธ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:21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72200" y="2046982"/>
            <a:ext cx="274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จริงก็ว่าจริงนะ โกหกนิดๆก็ไม่ดีหรอกนา.....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886200" y="5334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838200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………………..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7239000" y="3657600"/>
            <a:ext cx="190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Matthew 5</a:t>
            </a:r>
          </a:p>
          <a:p>
            <a:r>
              <a:rPr lang="th-TH" b="1" baseline="30000" dirty="0">
                <a:solidFill>
                  <a:schemeClr val="bg1"/>
                </a:solidFill>
              </a:rPr>
              <a:t>37 </a:t>
            </a:r>
            <a:r>
              <a:rPr lang="th-TH" b="1" dirty="0">
                <a:solidFill>
                  <a:schemeClr val="bg1"/>
                </a:solidFill>
              </a:rPr>
              <a:t>จริง​ก็​จง​ว่า​จริง ไม่​ก็​ว่า​ไม่ พูด​แต่​เพียง​นี้​ก็​พอ คำพูด​เกิน​นี้​ไป มา​จาก​ความ​ชั่ว​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28600" y="0"/>
            <a:ext cx="16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9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en-US" sz="9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52600" y="1676400"/>
            <a:ext cx="594746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3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ภาค 2</a:t>
            </a:r>
            <a:endParaRPr lang="th-TH" sz="23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57200" y="533400"/>
            <a:ext cx="3478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ความเชื่อหมายถึงอะไร?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81000" y="1600200"/>
            <a:ext cx="822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ฮบ.</a:t>
            </a:r>
            <a:r>
              <a:rPr lang="th-TH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 ความเชื่อคือความแน่ใจในสิ่งที่เราหวังไว้ เป็นความรู้สึกมั่นใจว่า สิ่งที่ยังไม่ได้เห็นนั้นมีจริง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14400" y="4267200"/>
            <a:ext cx="7467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faith is the substance of things hoped for, the evidence of things not seen.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 descr="1508_0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685800"/>
            <a:ext cx="461789" cy="609562"/>
          </a:xfrm>
          <a:prstGeom prst="rect">
            <a:avLst/>
          </a:prstGeom>
        </p:spPr>
      </p:pic>
      <p:pic>
        <p:nvPicPr>
          <p:cNvPr id="6" name="รูปภาพ 5" descr="1506_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685800"/>
            <a:ext cx="350960" cy="609562"/>
          </a:xfrm>
          <a:prstGeom prst="rect">
            <a:avLst/>
          </a:prstGeom>
        </p:spPr>
      </p:pic>
      <p:pic>
        <p:nvPicPr>
          <p:cNvPr id="7" name="รูปภาพ 6" descr="1501_0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685800"/>
            <a:ext cx="535676" cy="609562"/>
          </a:xfrm>
          <a:prstGeom prst="rect">
            <a:avLst/>
          </a:prstGeom>
        </p:spPr>
      </p:pic>
      <p:pic>
        <p:nvPicPr>
          <p:cNvPr id="8" name="รูปภาพ 7" descr="150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685800"/>
            <a:ext cx="387903" cy="628034"/>
          </a:xfrm>
          <a:prstGeom prst="rect">
            <a:avLst/>
          </a:prstGeom>
        </p:spPr>
      </p:pic>
      <p:pic>
        <p:nvPicPr>
          <p:cNvPr id="9" name="รูปภาพ 8" descr="152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90882" y="685800"/>
            <a:ext cx="443318" cy="60956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3400" y="2590800"/>
            <a:ext cx="345575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physical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410200" y="2590800"/>
            <a:ext cx="3126177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spiritual</a:t>
            </a:r>
          </a:p>
        </p:txBody>
      </p:sp>
      <p:cxnSp>
        <p:nvCxnSpPr>
          <p:cNvPr id="5" name="ตัวเชื่อมต่อตรง 4"/>
          <p:cNvCxnSpPr/>
          <p:nvPr/>
        </p:nvCxnSpPr>
        <p:spPr>
          <a:xfrm rot="5400000">
            <a:off x="1181100" y="3314700"/>
            <a:ext cx="6630194" cy="794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Imag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733799"/>
            <a:ext cx="4572000" cy="2853813"/>
          </a:xfrm>
          <a:prstGeom prst="rect">
            <a:avLst/>
          </a:prstGeom>
        </p:spPr>
      </p:pic>
      <p:pic>
        <p:nvPicPr>
          <p:cNvPr id="3" name="รูปภาพ 2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00"/>
            <a:ext cx="4638946" cy="2895600"/>
          </a:xfrm>
          <a:prstGeom prst="rect">
            <a:avLst/>
          </a:prstGeom>
        </p:spPr>
      </p:pic>
      <p:pic>
        <p:nvPicPr>
          <p:cNvPr id="4" name="รูปภาพ 3" descr="10057_573089186057382_12045160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81000"/>
            <a:ext cx="7696200" cy="6221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28600" y="7620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ยน.</a:t>
            </a:r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11:40 พระเยซูตรัสกับเธอว่า "เราบอกเจ้าแล้วมิใช่หรือว่า </a:t>
            </a:r>
          </a:p>
          <a:p>
            <a:pPr algn="ctr"/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ถ้าเจ้าเชื่อเจ้าก็จะได้เห็นความยิ่งใหญ่ของพระเจ้า"</a:t>
            </a:r>
          </a:p>
          <a:p>
            <a:pPr algn="ctr"/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ถ้าเราเชื่อเราจะได้เห็นความยิ่งใหญ่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81000" y="3505200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มก. 11:24 เหตุฉะนั้นเราบอกท่านทั้งหลายว่า ขณะเมื่อท่านจะอธิษฐานพระเจ้าขอสิ่งใด จงเชื่อว่าได้รับ และท่านจะได้รับสิ่งนั้นถ้าเราอธิษฐานด้วยความเชื่อเราจะได้รับสิ่งนั้น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" y="4572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ยก. 5:15 และการอธิษฐานด้วยความเชื่อจะช่วยให้ผู้ป่วย รอดชีวิต และองค์พระผู้เป็นเจ้าจะทรงโปรดให้เขาหายโรคและถ้าเขาได้กระทำบาปพระองค์ก็จะทรงโปรดอภัยให้การอธิษฐานด้วยความเชื่อจะทำให้เกิดการเยียวยารักษาและการอภัยบาปจากพระเจ้า</a:t>
            </a:r>
            <a:endParaRPr 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81001" y="35052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15 </a:t>
            </a:r>
            <a:r>
              <a:rPr lang="th-TH" sz="3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อับราม​ก็​เชื่อ​พระ​เจ้า ความ​เชื่อ​นั้น​พระ​องค์​ทรง​นับว่า​เป็น​ความ​ชอบธรรม​แก่​ท่าน </a:t>
            </a:r>
          </a:p>
          <a:p>
            <a:pPr algn="ctr"/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81000" y="5065693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22 </a:t>
            </a:r>
            <a:r>
              <a:rPr lang="th-TH" sz="3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​พระ​เนตร​ของ​พระ​เจ้า​เฝ้า​อยู่​เหนือ​ความ​รู้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แต่​พระ​องค์​ทรง​คว่ำ​ถ้อยคำ​ของ​คน​ไร้​ความ​เชื่อ​เสีย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404632" y="5105400"/>
            <a:ext cx="2522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Matthew 12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435212" y="6059269"/>
            <a:ext cx="1641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Luke 11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48000" y="381000"/>
            <a:ext cx="29951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Romans 37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81000" y="4038600"/>
            <a:ext cx="2551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Galatians 15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13574" y="2826603"/>
            <a:ext cx="35110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6600"/>
                </a:solidFill>
              </a:rPr>
              <a:t>1 Timothy 19</a:t>
            </a:r>
            <a:endParaRPr lang="en-US" sz="4800" dirty="0">
              <a:solidFill>
                <a:srgbClr val="0066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971800" y="1524000"/>
            <a:ext cx="31956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Hebrews 30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364574" y="4535269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James 14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053328" y="5638800"/>
            <a:ext cx="1576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Acts 10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" y="457200"/>
            <a:ext cx="8563563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ความเชื่อในแบบที่พระเจ้าพอ</a:t>
            </a:r>
            <a:r>
              <a:rPr lang="th-TH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พระทัย</a:t>
            </a:r>
            <a:endParaRPr lang="en-US" sz="6000" dirty="0"/>
          </a:p>
        </p:txBody>
      </p:sp>
      <p:pic>
        <p:nvPicPr>
          <p:cNvPr id="3" name="รูปภาพ 2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286000"/>
            <a:ext cx="2535621" cy="3429000"/>
          </a:xfrm>
          <a:prstGeom prst="rect">
            <a:avLst/>
          </a:prstGeom>
        </p:spPr>
      </p:pic>
      <p:pic>
        <p:nvPicPr>
          <p:cNvPr id="4" name="รูปภาพ 3" descr="download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9" y="2286000"/>
            <a:ext cx="3747495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432762" y="0"/>
            <a:ext cx="46538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“ทำสิ่งที่พระเจ้าสั่ง”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รูปภาพ 5" descr="CIMG0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590800"/>
            <a:ext cx="4267200" cy="3200400"/>
          </a:xfrm>
          <a:prstGeom prst="rect">
            <a:avLst/>
          </a:prstGeom>
        </p:spPr>
      </p:pic>
      <p:pic>
        <p:nvPicPr>
          <p:cNvPr id="7" name="รูปภาพ 6" descr="25561218-154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3484350" cy="4645800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457200" y="990600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 6:1-27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3400" y="598944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baseline="30000" dirty="0">
                <a:solidFill>
                  <a:srgbClr val="0000CC"/>
                </a:solidFill>
              </a:rPr>
              <a:t>3 </a:t>
            </a:r>
            <a:r>
              <a:rPr lang="th-TH" sz="2800" b="1" dirty="0">
                <a:solidFill>
                  <a:srgbClr val="0000CC"/>
                </a:solidFill>
              </a:rPr>
              <a:t>เจ้า​ทั้ง​หลาย​จง​เดินขบวน​รอบ​เมือง​ คือ​ให้​บรรดา​ทหาร​ไป​รอบ​เมือง​ครั้ง​หนึ่ง เจ้า​จง​ทำ​เช่นนี้​หก​วัน​</a:t>
            </a:r>
            <a:r>
              <a:rPr lang="th-TH" sz="2800" b="1" baseline="30000" dirty="0">
                <a:solidFill>
                  <a:srgbClr val="0000CC"/>
                </a:solidFill>
              </a:rPr>
              <a:t> 4 </a:t>
            </a:r>
            <a:r>
              <a:rPr lang="th-TH" sz="2800" b="1" dirty="0">
                <a:solidFill>
                  <a:srgbClr val="0000CC"/>
                </a:solidFill>
              </a:rPr>
              <a:t>ให้​ปุโรหิต​เจ็ด​คน​ถือ​เขาแกะ​เจ็ด​คัน​นำหน้า​หีบ และ​ใน​วันที่​เจ็ด​นั้น​เจ้า​ทั้ง​หลาย​จง​เดิน​รอบ​เมือง​เจ็ด​ครั้ง ให้​ปุโรหิต​เป่า​เขาแกะ​ไป​ด้วย​</a:t>
            </a:r>
            <a:r>
              <a:rPr lang="th-TH" sz="2800" b="1" baseline="30000" dirty="0">
                <a:solidFill>
                  <a:srgbClr val="0000CC"/>
                </a:solidFill>
              </a:rPr>
              <a:t> 5 </a:t>
            </a:r>
            <a:r>
              <a:rPr lang="th-TH" sz="2800" b="1" dirty="0">
                <a:solidFill>
                  <a:srgbClr val="0000CC"/>
                </a:solidFill>
              </a:rPr>
              <a:t>และ​เมื่อ​เขา​เป่า​เขาแกะ​เป็น​เสียง​ยาว พอ​เจ้า​ได้​ยิน​เสียง​เขาแกะ​นั้น ​ก็​ให้​ประชาชน​ทั้ง​ปวง​โห่​ร้อง​ขึ้น​ด้วย​เสียง​อัน​ดัง กำแพง​เมือง​นั้น​ก็​จะ​พัง​ลง​ราบ และ​ประชาชน​จะ​ขึ้น​ไป ทุก​คน​ต่าง​ตรง​ไป​ข้างหน้า​ตน”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09600" y="39624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baseline="30000" dirty="0">
                <a:solidFill>
                  <a:srgbClr val="FFFF00"/>
                </a:solidFill>
              </a:rPr>
              <a:t> 20 </a:t>
            </a:r>
            <a:r>
              <a:rPr lang="th-TH" sz="3200" b="1" dirty="0">
                <a:solidFill>
                  <a:srgbClr val="FFFF00"/>
                </a:solidFill>
              </a:rPr>
              <a:t>เหตุ​ฉะนั้น​ประชาชน​ก็​โห่​ร้อง และ​แตร​ก็​เป่า พอ​ประชาชน​ได้​ยิน​เสียง​เขาแกะ เขา​ก็​โห่​ร้อง​ดัง และ​กำแพง​ก็​พัง​ลง​ราบ ประชาชน​จึง​ขึ้น​ไป​ใน​เมือง​ ทุก​คน​ต่าง​ตรง​ไป​ข้างหน้า​ตน​และ​เข้า​ยึด​เมือง​นั้น​</a:t>
            </a:r>
            <a:r>
              <a:rPr lang="th-TH" sz="3200" b="1" baseline="30000" dirty="0">
                <a:solidFill>
                  <a:srgbClr val="FFFF00"/>
                </a:solidFill>
              </a:rPr>
              <a:t> 21 </a:t>
            </a:r>
            <a:r>
              <a:rPr lang="th-TH" sz="3200" b="1" dirty="0">
                <a:solidFill>
                  <a:srgbClr val="FFFF00"/>
                </a:solidFill>
              </a:rPr>
              <a:t>แล้ว​เขา​ก็​ทำลาย​สารพัด​ที่​อยู่​ใน​เมือง​นั้น​เสีย​สิ้น​ด้วย​คม​ดาบ ทั้ง​ชาย​และ​หญิง หนุ่ม​และ​แก่​ทั้ง​วัว แกะ​และ​ลา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5993" y="164068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Joshua 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" y="2438400"/>
            <a:ext cx="8641084" cy="186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Take  action</a:t>
            </a:r>
            <a:endParaRPr lang="th-TH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432762" y="0"/>
            <a:ext cx="46538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“ทำสิ่งที่พระเจ้าสั่ง”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9600" y="1295400"/>
            <a:ext cx="2611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Luke 5:18-26</a:t>
            </a:r>
          </a:p>
        </p:txBody>
      </p:sp>
      <p:pic>
        <p:nvPicPr>
          <p:cNvPr id="6" name="รูปภาพ 5" descr="jesus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05000"/>
            <a:ext cx="3326892" cy="4699000"/>
          </a:xfrm>
          <a:prstGeom prst="rect">
            <a:avLst/>
          </a:prstGeom>
        </p:spPr>
      </p:pic>
      <p:pic>
        <p:nvPicPr>
          <p:cNvPr id="7" name="รูปภาพ 6" descr="Fai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971800"/>
            <a:ext cx="2743200" cy="2057400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6532195" y="1600200"/>
            <a:ext cx="266130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/>
              <a:t>หามมา</a:t>
            </a:r>
          </a:p>
          <a:p>
            <a:r>
              <a:rPr lang="th-TH" sz="3600" b="1" dirty="0"/>
              <a:t>รื้อหลังคา</a:t>
            </a:r>
          </a:p>
          <a:p>
            <a:r>
              <a:rPr lang="th-TH" sz="3600" b="1" dirty="0"/>
              <a:t>ผ้าหรือเชือกต้องดี</a:t>
            </a:r>
          </a:p>
          <a:p>
            <a:endParaRPr lang="en-US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0721_tru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927662"/>
            <a:ext cx="4160520" cy="1780915"/>
          </a:xfrm>
          <a:prstGeom prst="rect">
            <a:avLst/>
          </a:prstGeom>
        </p:spPr>
      </p:pic>
      <p:pic>
        <p:nvPicPr>
          <p:cNvPr id="4" name="รูปภาพ 3" descr="fait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62400" cy="2638957"/>
          </a:xfrm>
          <a:prstGeom prst="rect">
            <a:avLst/>
          </a:prstGeom>
        </p:spPr>
      </p:pic>
      <p:pic>
        <p:nvPicPr>
          <p:cNvPr id="5" name="รูปภาพ 4" descr="Just-Belie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4931010"/>
            <a:ext cx="2895600" cy="1926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3400" y="1447800"/>
            <a:ext cx="266130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/>
              <a:t>หามมา</a:t>
            </a:r>
          </a:p>
          <a:p>
            <a:r>
              <a:rPr lang="th-TH" sz="3600" b="1" dirty="0"/>
              <a:t>รื้อหลังคา</a:t>
            </a:r>
          </a:p>
          <a:p>
            <a:r>
              <a:rPr lang="th-TH" sz="3600" b="1" dirty="0"/>
              <a:t>ผ้าหรือเชือกต้องดี</a:t>
            </a:r>
          </a:p>
          <a:p>
            <a:endParaRPr lang="en-US" sz="3600" b="1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7200" y="304800"/>
            <a:ext cx="460093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Take  action</a:t>
            </a: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76600" y="3352800"/>
            <a:ext cx="337028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faith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953000" y="4590871"/>
            <a:ext cx="35189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</a:rPr>
              <a:t>เชื่อฟัง กระโดดก่อนหาย</a:t>
            </a:r>
          </a:p>
          <a:p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81000" y="5364540"/>
            <a:ext cx="8597225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เชื่อฟัง  ก่อน ..........</a:t>
            </a:r>
            <a:r>
              <a:rPr lang="th-TH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การเงิน...... ครอบครัว.........ฯลฯ</a:t>
            </a:r>
          </a:p>
          <a:p>
            <a:pPr algn="ctr"/>
            <a:r>
              <a:rPr lang="th-TH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สั่ง </a:t>
            </a: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Jesus name </a:t>
            </a:r>
            <a:r>
              <a:rPr lang="th-TH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..................</a:t>
            </a:r>
            <a:endParaRPr lang="th-TH" sz="4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581400" y="2205097"/>
            <a:ext cx="2286000" cy="2062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/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ความเชื่อที่ทำให้พระเจ้าพอ</a:t>
            </a:r>
            <a:r>
              <a:rPr lang="th-TH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พระทัย</a:t>
            </a: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เป็นอย่างไร ?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7200" y="681097"/>
            <a:ext cx="22860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ความเชื่อที่ไม่สงสัย </a:t>
            </a:r>
            <a:r>
              <a:rPr lang="th-TH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มธ.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21:22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324600" y="304800"/>
            <a:ext cx="25908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ความเชื่อที่มั่นคงตลอดชีวิต ไม่ทิ้งลงกลางคัน </a:t>
            </a:r>
            <a:r>
              <a:rPr lang="th-TH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คส.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1:23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4800" y="4038600"/>
            <a:ext cx="297180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ความเชื่อที่ไม่ต้องรอให้เห็นหรือมีประสบการณ์ก่อน </a:t>
            </a:r>
            <a:r>
              <a:rPr lang="th-TH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ยน.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20:29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324600" y="4191000"/>
            <a:ext cx="22860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ความเชื่อที่มีการฟังและประพฤติตาม ยก.2:22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 flipV="1">
            <a:off x="5791200" y="1747897"/>
            <a:ext cx="6858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 flipH="1" flipV="1">
            <a:off x="2667000" y="1747897"/>
            <a:ext cx="8382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5867400" y="4262497"/>
            <a:ext cx="6096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 flipH="1">
            <a:off x="2895600" y="4262497"/>
            <a:ext cx="6858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สี่เหลี่ยมผืนผ้า 10"/>
          <p:cNvSpPr/>
          <p:nvPr/>
        </p:nvSpPr>
        <p:spPr>
          <a:xfrm>
            <a:off x="228600" y="20574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สิ่ง​สารพัด​ซึ่ง​ท่าน​อธิษฐาน​ขอ​ด้วย​ความ​เชื่อ ท่าน​จะ​ได้</a:t>
            </a:r>
            <a:endParaRPr lang="en-US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324600" y="20574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แต่​ท่าน​ต้อง​ดำรง​และ​ตั้ง​มั่น​อยู่​ใน​ความ​เชื่อ และ​ไม่​โยกย้าย​ไป​จาก​ความ​หวัง​ใจ​ใน​ข่าว​ประเสริฐ​ซึ่ง​ท่าน​ได้​ยิน​แล้ว</a:t>
            </a:r>
            <a:endParaRPr lang="en-US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28600" y="62484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FF9900"/>
                </a:solidFill>
              </a:rPr>
              <a:t>พระ​เยซู​ตรัส​กับ​เขา​ว่า “เพราะ​ท่าน​ได้​เห็น​เรา​ท่าน​จึง​เชื่อ​หรือ ผู้​ที่​ไม่​เห็น​เรา​แต่​เชื่อ​ก็​เป็น​สุข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638800" y="59436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FF9900"/>
                </a:solidFill>
              </a:rPr>
              <a:t>ความ​เชื่อ​มี​กำลัง​ร่วมกับ​การ​ประพฤติ​ตาม​ของ​ท่าน และ​ความ​เชื่อ​นั้น​จะ​บริบูรณ์​ด้วย​การ​ประพฤติ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51130" y="76200"/>
            <a:ext cx="253967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Take  action</a:t>
            </a:r>
            <a:endParaRPr lang="th-TH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3400" y="1143000"/>
            <a:ext cx="822960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/>
              <a:t>James 1</a:t>
            </a:r>
          </a:p>
          <a:p>
            <a:r>
              <a:rPr lang="th-TH" sz="3200" b="1" baseline="30000" dirty="0"/>
              <a:t>6 </a:t>
            </a:r>
            <a:r>
              <a:rPr lang="th-TH" sz="3200" b="1" dirty="0"/>
              <a:t>แต่​จง​ให้​ผู้​นั้น​ทูล​ขอ​ด้วย​ความ​เชื่อ อย่า​สงสัย​เลย เพราะ​ว่า​ผู้​ที่​สงสัย​เป็น​เหมือน​คลื่น​ใน​ทะเล​ซึ่ง​ถูก​ลม​พัด​ซัด​ไป​มา​ [</a:t>
            </a:r>
            <a:r>
              <a:rPr lang="en-US" sz="3200" b="1" dirty="0"/>
              <a:t>TSK]</a:t>
            </a:r>
            <a:r>
              <a:rPr lang="en-US" sz="3200" b="1" baseline="30000" dirty="0"/>
              <a:t> 7 </a:t>
            </a:r>
            <a:r>
              <a:rPr lang="th-TH" sz="3200" b="1" u="sng" dirty="0">
                <a:solidFill>
                  <a:srgbClr val="FF0000"/>
                </a:solidFill>
              </a:rPr>
              <a:t>ผู้​นั้น​จง​อย่า​คิด​ว่า​จะ​ได้รับ​สิ่ง​ใด​จาก​พระ​เจ้า​เลย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pic>
        <p:nvPicPr>
          <p:cNvPr id="3" name="รูปภาพ 2" descr="download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3733800"/>
            <a:ext cx="4470400" cy="2682240"/>
          </a:xfrm>
          <a:prstGeom prst="rect">
            <a:avLst/>
          </a:prstGeom>
        </p:spPr>
      </p:pic>
      <p:pic>
        <p:nvPicPr>
          <p:cNvPr id="4" name="รูปภาพ 3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733800"/>
            <a:ext cx="3886200" cy="269155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24000" y="609600"/>
            <a:ext cx="617669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ความเชื่อที่แท้จริงต้องปฏิบัติ</a:t>
            </a:r>
          </a:p>
        </p:txBody>
      </p:sp>
      <p:sp>
        <p:nvSpPr>
          <p:cNvPr id="3" name="วงรี 2"/>
          <p:cNvSpPr/>
          <p:nvPr/>
        </p:nvSpPr>
        <p:spPr>
          <a:xfrm>
            <a:off x="5791200" y="2743200"/>
            <a:ext cx="2819400" cy="1447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วงรี 4"/>
          <p:cNvSpPr/>
          <p:nvPr/>
        </p:nvSpPr>
        <p:spPr>
          <a:xfrm>
            <a:off x="685800" y="3581400"/>
            <a:ext cx="2819400" cy="1447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62000" y="39624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ความจริงในโลก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943600" y="2914471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ความจริงในพระคัมภีร์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81400" y="4876800"/>
            <a:ext cx="872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28600" y="3352800"/>
            <a:ext cx="872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172200" y="5257800"/>
            <a:ext cx="872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7620000" y="6150114"/>
            <a:ext cx="872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600200" y="5867400"/>
            <a:ext cx="872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57200" y="1600200"/>
            <a:ext cx="872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505200" y="2895600"/>
            <a:ext cx="872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620000" y="1524000"/>
            <a:ext cx="872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800600" y="4191000"/>
            <a:ext cx="872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876800" y="5791200"/>
            <a:ext cx="798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85800" y="5486400"/>
            <a:ext cx="798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114800" y="3657600"/>
            <a:ext cx="798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600200" y="2514600"/>
            <a:ext cx="798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2057400" y="4876800"/>
            <a:ext cx="798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934200" y="4495800"/>
            <a:ext cx="798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096000" y="6150114"/>
            <a:ext cx="798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4876800" y="1828800"/>
            <a:ext cx="798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1130" y="76200"/>
            <a:ext cx="224747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Take  action</a:t>
            </a:r>
            <a:endParaRPr lang="th-TH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28800" y="1447800"/>
            <a:ext cx="5200463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 เป็นปัจจุบัน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66800" y="32004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11</a:t>
            </a:r>
          </a:p>
          <a:p>
            <a:r>
              <a:rPr lang="th-TH" sz="2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th-TH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เหตุ​ฉะนั้น​เรา​บอก​ท่าน​ทั้ง​หลาย​ว่า ขณะ​เมื่อ​ท่าน​จะ​อธิษฐาน​พระ​เจ้า​ขอ​สิ่ง​ใด จง​เชื่อ​ว่า​ได้รับ และ​ท่าน​จะ​ได้รับ​สิ่ง​นั้น​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 rot="19739478">
            <a:off x="5571440" y="3807509"/>
            <a:ext cx="3204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ไม่ใช่ความหวัง</a:t>
            </a:r>
          </a:p>
        </p:txBody>
      </p:sp>
      <p:pic>
        <p:nvPicPr>
          <p:cNvPr id="5" name="รูปภาพ 4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5095875"/>
            <a:ext cx="259080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24000" y="762000"/>
            <a:ext cx="589296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6600" b="1" dirty="0"/>
              <a:t>เมื่อความเชื่อไม่เกิดผล</a:t>
            </a:r>
            <a:endParaRPr lang="en-US" sz="6600" b="1" dirty="0"/>
          </a:p>
        </p:txBody>
      </p:sp>
      <p:pic>
        <p:nvPicPr>
          <p:cNvPr id="3" name="รูปภาพ 2" descr="download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762250"/>
            <a:ext cx="1828800" cy="1333500"/>
          </a:xfrm>
          <a:prstGeom prst="rect">
            <a:avLst/>
          </a:prstGeom>
        </p:spPr>
      </p:pic>
      <p:pic>
        <p:nvPicPr>
          <p:cNvPr id="4" name="รูปภาพ 3" descr="download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4572000"/>
            <a:ext cx="2409825" cy="1895475"/>
          </a:xfrm>
          <a:prstGeom prst="rect">
            <a:avLst/>
          </a:prstGeom>
        </p:spPr>
      </p:pic>
      <p:pic>
        <p:nvPicPr>
          <p:cNvPr id="5" name="รูปภาพ 4" descr="download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495800"/>
            <a:ext cx="2133600" cy="2143125"/>
          </a:xfrm>
          <a:prstGeom prst="rect">
            <a:avLst/>
          </a:prstGeom>
        </p:spPr>
      </p:pic>
      <p:pic>
        <p:nvPicPr>
          <p:cNvPr id="6" name="รูปภาพ 5" descr="download (1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590800"/>
            <a:ext cx="2638425" cy="1733550"/>
          </a:xfrm>
          <a:prstGeom prst="rect">
            <a:avLst/>
          </a:prstGeom>
        </p:spPr>
      </p:pic>
      <p:pic>
        <p:nvPicPr>
          <p:cNvPr id="7" name="รูปภาพ 6" descr="images (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4800600"/>
            <a:ext cx="2619375" cy="1743075"/>
          </a:xfrm>
          <a:prstGeom prst="rect">
            <a:avLst/>
          </a:prstGeom>
        </p:spPr>
      </p:pic>
      <p:pic>
        <p:nvPicPr>
          <p:cNvPr id="8" name="รูปภาพ 7" descr="images (8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251460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20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8373" y="76200"/>
            <a:ext cx="1905627" cy="105727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819400" y="381000"/>
            <a:ext cx="326243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เราต้องเปลี่ยนแปลง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6396335"/>
            <a:ext cx="891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พระเยซูคริสต์ยังทรงเหมือนเดิมในเวลาวานนี้ และเวลาวันนี้ และต่อ ๆ ไปเป็นนิจกาล (</a:t>
            </a:r>
            <a:r>
              <a:rPr lang="th-TH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ฮบ.</a:t>
            </a:r>
            <a:r>
              <a:rPr lang="th-T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13:8)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5791200" y="1143000"/>
            <a:ext cx="2819400" cy="1447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867400" y="15240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การดำเนินชีวิต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5791200" y="3200400"/>
            <a:ext cx="2819400" cy="1447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867400" y="35814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วิธีอธิฐาน</a:t>
            </a:r>
          </a:p>
        </p:txBody>
      </p:sp>
      <p:sp>
        <p:nvSpPr>
          <p:cNvPr id="10" name="วงรี 9"/>
          <p:cNvSpPr/>
          <p:nvPr/>
        </p:nvSpPr>
        <p:spPr>
          <a:xfrm>
            <a:off x="381000" y="3276600"/>
            <a:ext cx="2819400" cy="1447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" y="36576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คำพูด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324600" y="4267200"/>
            <a:ext cx="281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James 1</a:t>
            </a:r>
          </a:p>
          <a:p>
            <a:r>
              <a:rPr lang="th-TH" sz="2000" b="1" baseline="30000" dirty="0">
                <a:solidFill>
                  <a:schemeClr val="bg1"/>
                </a:solidFill>
              </a:rPr>
              <a:t>6 </a:t>
            </a:r>
            <a:r>
              <a:rPr lang="th-TH" sz="2000" b="1" dirty="0">
                <a:solidFill>
                  <a:schemeClr val="bg1"/>
                </a:solidFill>
              </a:rPr>
              <a:t>แต่​จง​ให้​ผู้​นั้น​ทูล​ขอ​ด้วย​ความ​เชื่อ อย่า​สงสัย​เลย เพราะ​ว่า​ผู้​ที่​สงสัย​เป็น​เหมือน​คลื่น​ใน​ทะเล​ซึ่ง​ถูก​ลม​พัด​ซัด​ไป​มา​ [</a:t>
            </a:r>
            <a:r>
              <a:rPr lang="en-US" sz="2000" b="1" dirty="0">
                <a:solidFill>
                  <a:schemeClr val="bg1"/>
                </a:solidFill>
              </a:rPr>
              <a:t>TSK]</a:t>
            </a:r>
            <a:r>
              <a:rPr lang="en-US" sz="2000" b="1" baseline="30000" dirty="0">
                <a:solidFill>
                  <a:schemeClr val="bg1"/>
                </a:solidFill>
              </a:rPr>
              <a:t> 7 </a:t>
            </a:r>
            <a:r>
              <a:rPr lang="th-TH" sz="2000" b="1" dirty="0">
                <a:solidFill>
                  <a:schemeClr val="bg1"/>
                </a:solidFill>
              </a:rPr>
              <a:t>ผู้​นั้น​จง​อย่า​คิด​ว่า​จะ​ได้รับ​สิ่ง​ใด​จาก​พระ​เจ้า​เลย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228600" y="1219200"/>
            <a:ext cx="2819400" cy="1447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28600" y="1466671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 ความหวังใจ ความรัก 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81000" y="2743200"/>
            <a:ext cx="2085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 Corinthians 13 :13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391400" y="2057400"/>
            <a:ext cx="732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ทิ้งบาป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วงรี 16"/>
          <p:cNvSpPr/>
          <p:nvPr/>
        </p:nvSpPr>
        <p:spPr>
          <a:xfrm>
            <a:off x="3124200" y="4343400"/>
            <a:ext cx="2819400" cy="1447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200400" y="47244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การทรง</a:t>
            </a:r>
            <a:r>
              <a:rPr lang="th-TH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สถิตย์</a:t>
            </a:r>
            <a:endParaRPr lang="th-TH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2895600" y="5181600"/>
            <a:ext cx="1151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16:7-14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7391400" y="3352800"/>
            <a:ext cx="83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เจาะจง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0" y="4800600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baseline="30000" dirty="0">
                <a:solidFill>
                  <a:schemeClr val="bg1"/>
                </a:solidFill>
              </a:rPr>
              <a:t> 11 </a:t>
            </a:r>
            <a:r>
              <a:rPr lang="th-TH" b="1" dirty="0">
                <a:solidFill>
                  <a:schemeClr val="bg1"/>
                </a:solidFill>
              </a:rPr>
              <a:t>ขอ​อย่า​ทรง​เหวี่ยง​ข้า​พระ​องค์​ไป​เสีย​จาก​เบื้อง​พระ​พักตร์​พระ​องค์</a:t>
            </a:r>
          </a:p>
          <a:p>
            <a:r>
              <a:rPr lang="th-TH" dirty="0">
                <a:solidFill>
                  <a:schemeClr val="bg1"/>
                </a:solidFill>
              </a:rPr>
              <a:t>และ​ขอ​อย่า​ทรง​นำ​วิญญาณ​บริสุทธิ์​ของ​พระ​องค์​ไป​จาก​ข้า​พระ​องค์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2895600" y="54864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baseline="30000" dirty="0">
                <a:solidFill>
                  <a:schemeClr val="bg1"/>
                </a:solidFill>
              </a:rPr>
              <a:t>13 </a:t>
            </a:r>
            <a:r>
              <a:rPr lang="th-TH" b="1" dirty="0">
                <a:solidFill>
                  <a:schemeClr val="bg1"/>
                </a:solidFill>
              </a:rPr>
              <a:t>เมื่อ​พระ​วิญญาณ​แห่ง​ความ​จริง​จะ​เสด็จ​มา​แล้ว ​พระ​องค์​จะ​นำ​ท่าน​ทั้ง​หลาย​ไปสู่​ความ​จริง​ทั้ง​มวล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0" y="4419600"/>
            <a:ext cx="1237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สดด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51:11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0" y="99060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FFFF00"/>
                </a:solidFill>
              </a:rPr>
              <a:t>การอธรรมทุกอย่างนั้นเป็นบาป…” 1 </a:t>
            </a:r>
            <a:r>
              <a:rPr lang="th-TH" sz="2400" b="1" dirty="0" err="1">
                <a:solidFill>
                  <a:srgbClr val="FFFF00"/>
                </a:solidFill>
              </a:rPr>
              <a:t>ยอห์น</a:t>
            </a:r>
            <a:r>
              <a:rPr lang="th-TH" sz="2400" b="1" dirty="0">
                <a:solidFill>
                  <a:srgbClr val="FFFF00"/>
                </a:solidFill>
              </a:rPr>
              <a:t> 5:17 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2971800" y="2819400"/>
            <a:ext cx="2819400" cy="1447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48000" y="32004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การดำเนินชีวิต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33400" y="1524000"/>
            <a:ext cx="2209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Line 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33400" y="4267200"/>
            <a:ext cx="259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9900"/>
                </a:solidFill>
              </a:rPr>
              <a:t>การคิดประดิษฐ์ความโง่เป็นบาป และคนมักเยาะเย้ยเป็นที่น่าเกลียดน่าชังแก่มนุษย์” สุภาษิต 24:9</a:t>
            </a:r>
            <a:endParaRPr lang="en-US" sz="2400" b="1" dirty="0">
              <a:solidFill>
                <a:srgbClr val="FF990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72200" y="1219200"/>
            <a:ext cx="274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การโกงเล็กๆน้อยๆ</a:t>
            </a:r>
          </a:p>
          <a:p>
            <a:r>
              <a:rPr lang="th-TH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มธ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:21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72200" y="3733800"/>
            <a:ext cx="1946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สุภาษิต 6:16-19 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267200" y="4267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ตายโส (2) ลิ้นมุสา และ (3) มือที่ทำโลหิตไร้ผิดให้ตก (4) จิตใจที่คิดแผนงานโหดร้าย (5) เท้าซึ่งรีบวิ่งไปสู่ความร้าย (6) พยานเท็จซึ่งหายใจออกเป็นคำมุสา และ (7) และคนผู้หว่านความแตกร้าวท่ามกลางพวกพี่น้อง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667000" y="6248400"/>
            <a:ext cx="4012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</a:rPr>
              <a:t> ค่าจ้างของความบาปทุกชนิดคือความ</a:t>
            </a:r>
            <a:r>
              <a:rPr lang="th-TH" sz="2800" b="1" dirty="0">
                <a:solidFill>
                  <a:schemeClr val="bg1"/>
                </a:solidFill>
              </a:rPr>
              <a:t>ตาย</a:t>
            </a:r>
            <a:r>
              <a:rPr lang="th-TH" b="1" dirty="0">
                <a:solidFill>
                  <a:schemeClr val="bg1"/>
                </a:solidFill>
              </a:rPr>
              <a:t> (โรม 6:23)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28600" y="152400"/>
            <a:ext cx="326243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เราต้องเปลี่ยนแปลง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3400" y="685800"/>
            <a:ext cx="7924800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ความเชื่อมีการกระทำและมีคำพูดตามมา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รูปภาพ 2" descr="images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200400"/>
            <a:ext cx="3456542" cy="2390775"/>
          </a:xfrm>
          <a:prstGeom prst="rect">
            <a:avLst/>
          </a:prstGeom>
        </p:spPr>
      </p:pic>
      <p:sp>
        <p:nvSpPr>
          <p:cNvPr id="4" name="วงรี 3"/>
          <p:cNvSpPr/>
          <p:nvPr/>
        </p:nvSpPr>
        <p:spPr>
          <a:xfrm>
            <a:off x="381000" y="3124200"/>
            <a:ext cx="2819400" cy="1447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7200" y="35052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คำพูด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28600" y="5486400"/>
            <a:ext cx="571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Matthew 18</a:t>
            </a:r>
          </a:p>
          <a:p>
            <a:r>
              <a:rPr lang="th-TH" sz="2000" b="1" baseline="30000" dirty="0">
                <a:solidFill>
                  <a:srgbClr val="FFFF00"/>
                </a:solidFill>
              </a:rPr>
              <a:t>18 </a:t>
            </a:r>
            <a:r>
              <a:rPr lang="th-TH" sz="2000" b="1" dirty="0">
                <a:solidFill>
                  <a:srgbClr val="FFFF00"/>
                </a:solidFill>
              </a:rPr>
              <a:t>เรา​บอก​ความ​จริง​แก่​ท่าน​ทั้ง​หลาย​ว่า สิ่ง​สารพัด​ซึ่ง​ท่าน​จะ​กล่าว​ห้าม​ใน​โลก ​ก็​จะ​ถูก​กล่าว​ห้าม​ใน​สวรรค์ และ​สิ่ง​ซึ่ง​ท่าน​จะ​กล่าว​อนุญาต​ใน​โลก ​ก็​จะ​ได้รับ​อนุญาต​ใน​สวรรค์​เหมือน​กัน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57200" y="533400"/>
            <a:ext cx="708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Acts 14</a:t>
            </a:r>
          </a:p>
          <a:p>
            <a:r>
              <a:rPr lang="th-TH" sz="2800" b="1" baseline="30000" dirty="0">
                <a:solidFill>
                  <a:srgbClr val="FFFF00"/>
                </a:solidFill>
              </a:rPr>
              <a:t> 8 </a:t>
            </a:r>
            <a:r>
              <a:rPr lang="th-TH" sz="2800" b="1" dirty="0">
                <a:solidFill>
                  <a:srgbClr val="FFFF00"/>
                </a:solidFill>
              </a:rPr>
              <a:t>ที่​เมือง​ลิ​สต​รา​มี​ชาย​คน​หนึ่ง​นั่ง​อยู่​ใช้​เท้า​ไม่ได้ เขา​เป็น​ง่อย​ตั้งแต่​กำเนิด ยัง​ไม่​เคย​เดิน​เลย​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828800" y="2209800"/>
            <a:ext cx="61446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“จง​ลุก​ขึ้น​ยืน​ตรง” 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66800" y="3810000"/>
            <a:ext cx="1007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รับใช้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05200" y="5562600"/>
            <a:ext cx="1000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ถวาย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124200" y="4495800"/>
            <a:ext cx="1494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นมัสการ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486400" y="5486400"/>
            <a:ext cx="2077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ทำในสิ่งใหม่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029200" y="3657600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ทิ้งสิ่งผิด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81000" y="5029200"/>
            <a:ext cx="18325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กล้าวางมือ</a:t>
            </a:r>
            <a:endParaRPr lang="en-US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934200" y="4572000"/>
            <a:ext cx="1930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ลุกไปรับพร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57200" y="7620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พระคัมภีร์บอกอะไรเกี่ยวกับความเชื่อ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352800"/>
            <a:ext cx="4183684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90600" y="1447800"/>
            <a:ext cx="7368666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จะใช้ความเชื่อเมื่อใดดีนะ?</a:t>
            </a:r>
            <a:endParaRPr lang="th-TH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09600" y="533400"/>
            <a:ext cx="8305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Matthew 21</a:t>
            </a:r>
          </a:p>
          <a:p>
            <a:r>
              <a:rPr lang="th-TH" sz="2400" b="1" baseline="30000" dirty="0">
                <a:solidFill>
                  <a:srgbClr val="FF0000"/>
                </a:solidFill>
              </a:rPr>
              <a:t>21 </a:t>
            </a:r>
            <a:r>
              <a:rPr lang="th-TH" sz="2400" b="1" dirty="0">
                <a:solidFill>
                  <a:srgbClr val="FF0000"/>
                </a:solidFill>
              </a:rPr>
              <a:t>ฝ่าย​พระ​เยซู​ตรัส​ตอบ​เขา​ว่า “เรา​บอก​ความ​จริง​แก่​ท่าน​ทั้ง​หลาย​ว่า เพียง​ท่าน​จะ​มี​ความ​เชื่อ​และ​มิได้​สงสัย ท่าน​จะ​กระทำ​ได้​เช่น​ที่​เรา​ได้​กระทำ​แก่​ต้น​มะเดื่อ​นี้ ยิ่ง​กว่า​นั้น ถึงแม้​ท่าน​จะ​สั่ง​ภูเขา​นี้​ว่า ‘จง​ลอย​ไป​ลง​ทะเล’ ​ก็​จะ​สำเร็จ​ได้ [</a:t>
            </a:r>
            <a:r>
              <a:rPr lang="en-US" sz="2400" b="1" dirty="0">
                <a:solidFill>
                  <a:srgbClr val="FF0000"/>
                </a:solidFill>
              </a:rPr>
              <a:t>NET Notes, TSK]</a:t>
            </a:r>
            <a:r>
              <a:rPr lang="en-US" sz="2400" b="1" baseline="300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baseline="30000" dirty="0"/>
              <a:t>22 </a:t>
            </a:r>
            <a:r>
              <a:rPr lang="th-TH" sz="16600" b="1" dirty="0">
                <a:solidFill>
                  <a:srgbClr val="FFFF00"/>
                </a:solidFill>
              </a:rPr>
              <a:t>สิ่ง​สารพัด</a:t>
            </a:r>
            <a:r>
              <a:rPr lang="th-TH" sz="2400" b="1" dirty="0"/>
              <a:t>​</a:t>
            </a:r>
            <a:r>
              <a:rPr lang="th-TH" sz="5400" b="1" dirty="0">
                <a:solidFill>
                  <a:schemeClr val="bg1"/>
                </a:solidFill>
              </a:rPr>
              <a:t>ซึ่ง​ท่าน​อธิษฐาน​ขอ​ด้วย​ความ​เชื่อ ท่าน​จะ​ได้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1000" y="304800"/>
            <a:ext cx="82296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 Peter 2</a:t>
            </a:r>
          </a:p>
          <a:p>
            <a:r>
              <a:rPr lang="th-TH" b="1" baseline="30000" dirty="0">
                <a:solidFill>
                  <a:schemeClr val="bg1"/>
                </a:solidFill>
              </a:rPr>
              <a:t>24 </a:t>
            </a:r>
            <a:r>
              <a:rPr lang="th-TH" b="1" dirty="0">
                <a:solidFill>
                  <a:schemeClr val="bg1"/>
                </a:solidFill>
              </a:rPr>
              <a:t>​พระ​องค์​เอง​ได้​ทรง​รับ​แบก​บาป​ของ​เรา​ไว้​ใน​พระ​กาย​ของ​พระ​องค์ ที่​ต้นไม้​นั้น เพื่อ​ว่า​เรา​ทั้ง​หลาย​จะ​ได้​ตาย​จาก​บาป​ได้ และ​ดำเนิน​ชีวิต​ตาม​คลอง​ธรรม ด้วย​บาดแผล​ของ​พระ​องค์ ท่าน​ทั้ง​หลาย​จึง​ได้รับ​การ​รักษา​ให้​หาย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52600" y="1524000"/>
            <a:ext cx="5514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/>
              <a:t>By his wounds you were healed</a:t>
            </a:r>
            <a:endParaRPr lang="en-US" sz="32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8600" y="2667000"/>
            <a:ext cx="2294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i="1" dirty="0">
                <a:solidFill>
                  <a:schemeClr val="bg1"/>
                </a:solidFill>
              </a:rPr>
              <a:t>ไม่ใช่แค่สมอง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71600" y="3352800"/>
            <a:ext cx="3105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i="1" dirty="0">
                <a:solidFill>
                  <a:schemeClr val="bg1"/>
                </a:solidFill>
              </a:rPr>
              <a:t>ต้องด้วยใจลึกลงไป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28600" y="5257800"/>
            <a:ext cx="39624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i="1" dirty="0">
                <a:solidFill>
                  <a:schemeClr val="bg1"/>
                </a:solidFill>
              </a:rPr>
              <a:t>สิ่งที่ออกจากปากนั้นออกมาจากใจ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รูปภาพ 6" descr="4disease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514600"/>
            <a:ext cx="43434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5334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“ถ้าเจ้าเชื่อ เจ้าจะเห็นความยิ่งใหญ่ของพระเจ้า” </a:t>
            </a:r>
            <a:r>
              <a:rPr lang="th-TH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ยน.</a:t>
            </a:r>
            <a:r>
              <a:rPr lang="th-TH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11:40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62000" y="4724400"/>
            <a:ext cx="7620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ฟ้า​และ​ดิน​จะ​ล่วง​ไป​ง่าย​กว่า​ที่ธรรม​บัญญัติ​สัก​จุด​หนึ่ง​จะ​เป็น​โมฆะ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362200" y="2667000"/>
            <a:ext cx="4572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พระเยซูคริสต์ยังทรงเหมือนเดิมในเวลาวานนี้ และเวลาวันนี้ และต่อ ๆ ไปเป็นนิจกาล (</a:t>
            </a:r>
            <a:r>
              <a:rPr lang="th-TH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ฮบ.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13:8)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57200" y="457200"/>
            <a:ext cx="81534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1" baseline="30000" dirty="0"/>
              <a:t> </a:t>
            </a:r>
            <a:r>
              <a:rPr lang="en-US" sz="2400" b="1" dirty="0"/>
              <a:t>1 Peter 1</a:t>
            </a:r>
          </a:p>
          <a:p>
            <a:r>
              <a:rPr lang="th-TH" sz="2400" b="1" baseline="30000" dirty="0"/>
              <a:t>7 </a:t>
            </a:r>
            <a:r>
              <a:rPr lang="th-TH" sz="2400" b="1" dirty="0"/>
              <a:t>เพื่อ​การ​ลอง​ดู​ความ​เชื่อ​ของ​ท่าน อัน​ประเสริฐ​ยิ่ง​กว่า​ทองคำ ซึ่ง​แม้​เสีย​ไป​ได้​ก็​ยัง​ถูก​ลอง​ด้วย​ไฟ จะ​ได้​เป็น​เหตุ​ให้​เกิด​ความ​สรรเสริญ เกิด​ศักดิ์ศรี​และ​เกียรติ ใน​เวลา​ที่​พระ​เยซู​คริสต์​จะ​เสด็จ​มา​ปรากฏ​ </a:t>
            </a:r>
            <a:endParaRPr lang="en-US" sz="240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43200" y="5334000"/>
            <a:ext cx="3379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electrical contact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352800" y="6019800"/>
            <a:ext cx="2530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Non oxidation</a:t>
            </a:r>
          </a:p>
        </p:txBody>
      </p:sp>
      <p:pic>
        <p:nvPicPr>
          <p:cNvPr id="5" name="รูปภาพ 4" descr="20130803_94086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362200"/>
            <a:ext cx="4286250" cy="2962275"/>
          </a:xfrm>
          <a:prstGeom prst="rect">
            <a:avLst/>
          </a:prstGeom>
        </p:spPr>
      </p:pic>
      <p:pic>
        <p:nvPicPr>
          <p:cNvPr id="6" name="รูปภาพ 5" descr="เทของแหลวด้านบนของเบ้าหลอมออก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343150"/>
            <a:ext cx="3505200" cy="3001328"/>
          </a:xfrm>
          <a:prstGeom prst="rect">
            <a:avLst/>
          </a:prstGeom>
        </p:spPr>
      </p:pic>
      <p:pic>
        <p:nvPicPr>
          <p:cNvPr id="7" name="รูปภาพ 6" descr="gt_gold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5867400"/>
            <a:ext cx="1428750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download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219200"/>
            <a:ext cx="5202573" cy="48468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รี 6"/>
          <p:cNvSpPr/>
          <p:nvPr/>
        </p:nvSpPr>
        <p:spPr>
          <a:xfrm>
            <a:off x="2362200" y="4267200"/>
            <a:ext cx="4343400" cy="1828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วงรี 5"/>
          <p:cNvSpPr/>
          <p:nvPr/>
        </p:nvSpPr>
        <p:spPr>
          <a:xfrm>
            <a:off x="4343400" y="1676400"/>
            <a:ext cx="43434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วงรี 4"/>
          <p:cNvSpPr/>
          <p:nvPr/>
        </p:nvSpPr>
        <p:spPr>
          <a:xfrm>
            <a:off x="0" y="685800"/>
            <a:ext cx="4343400" cy="1828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81000" y="762000"/>
            <a:ext cx="34772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ความรอด</a:t>
            </a:r>
            <a:endParaRPr lang="th-TH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800600" y="1905000"/>
            <a:ext cx="329769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การรับใช้</a:t>
            </a:r>
            <a:endParaRPr lang="th-TH" sz="8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43200" y="4343400"/>
            <a:ext cx="38811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9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 </a:t>
            </a:r>
            <a:endParaRPr lang="en-US" sz="9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43200" y="762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Matthew 20</a:t>
            </a:r>
            <a:r>
              <a:rPr lang="th-TH" b="1" dirty="0">
                <a:solidFill>
                  <a:srgbClr val="0000CC"/>
                </a:solidFill>
              </a:rPr>
              <a:t> </a:t>
            </a:r>
            <a:r>
              <a:rPr lang="th-TH" b="1" baseline="30000" dirty="0">
                <a:solidFill>
                  <a:srgbClr val="0000CC"/>
                </a:solidFill>
              </a:rPr>
              <a:t>14 </a:t>
            </a:r>
            <a:r>
              <a:rPr lang="th-TH" b="1" dirty="0">
                <a:solidFill>
                  <a:srgbClr val="0000CC"/>
                </a:solidFill>
              </a:rPr>
              <a:t>รับ​ค่าจ้าง​ของ​ท่าน​ไป​เถิด เรา​พอใจ​จะ​ให้​คน​ที่มา​ทำงาน​หลัง​ที่สุด​นั้น​เท่ากัน​กับ​ท่าน​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0743" y="762000"/>
            <a:ext cx="2207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ความรอด</a:t>
            </a:r>
            <a:endParaRPr lang="th-TH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43200" y="762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Acts 16</a:t>
            </a:r>
          </a:p>
          <a:p>
            <a:r>
              <a:rPr lang="en-US" b="1" baseline="30000" dirty="0">
                <a:solidFill>
                  <a:srgbClr val="0000CC"/>
                </a:solidFill>
              </a:rPr>
              <a:t>31</a:t>
            </a:r>
            <a:r>
              <a:rPr lang="th-TH" dirty="0">
                <a:solidFill>
                  <a:srgbClr val="0000CC"/>
                </a:solidFill>
              </a:rPr>
              <a:t>จง​เชื่อ​และ​วางใจ​ใน​พระ​เยซู​เจ้า และ​ท่าน​จะ​รอด​ได้​ทั้ง​ครอบครัว​ของ​ท่าน​ด้วย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43200" y="15240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Romans 10</a:t>
            </a:r>
          </a:p>
          <a:p>
            <a:r>
              <a:rPr lang="th-TH" b="1" baseline="30000" dirty="0">
                <a:solidFill>
                  <a:srgbClr val="0000CC"/>
                </a:solidFill>
              </a:rPr>
              <a:t>9 </a:t>
            </a:r>
            <a:r>
              <a:rPr lang="th-TH" b="1" dirty="0">
                <a:solidFill>
                  <a:srgbClr val="0000CC"/>
                </a:solidFill>
              </a:rPr>
              <a:t>คือ​ว่า​ถ้า​ท่าน​จะ​รับ​ด้วย​ปาก​ของ​ท่าน​ว่า ​พระ​เยซู​ทรง​เป็น​องค์​พระ​ผู้​เป็น​เจ้า และ​เชื่อ​ใน​จิตใจ​ว่า ​พระ​เจ้า​ได้​ทรง​ชุบ​พระ​องค์​ให้​เป็น​ขึ้น​มา​จาก​ความ​ตาย ท่าน​จะ​รอด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28600" y="4495800"/>
            <a:ext cx="2093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การรับใช้</a:t>
            </a:r>
            <a:endParaRPr lang="th-TH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743200" y="42672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Hebrews 6</a:t>
            </a:r>
          </a:p>
          <a:p>
            <a:r>
              <a:rPr lang="th-TH" b="1" baseline="30000" dirty="0">
                <a:solidFill>
                  <a:srgbClr val="FFFF00"/>
                </a:solidFill>
              </a:rPr>
              <a:t>10 </a:t>
            </a:r>
            <a:r>
              <a:rPr lang="th-TH" b="1" dirty="0">
                <a:solidFill>
                  <a:srgbClr val="FFFF00"/>
                </a:solidFill>
              </a:rPr>
              <a:t>เพราะ​ว่า​พระ​เจ้า​ไม่​ทรง​อธรรม ที่​จะ​ทรง​ลืม​การ​งาน​ซึ่ง​ท่าน​ได้​กระทำ เพราะ​ความ​รัก​ที่​ท่าน​มี​ต่อ​พระ​นาม​ของ​พระ​องค์ คือ​การ​รับ​ใช้​ธรรมิก​ชน​นั้น ดังที่​ท่าน​ยัง​รับ​ใช้​อยู่​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743200" y="25146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Matthew 25</a:t>
            </a:r>
            <a:r>
              <a:rPr lang="th-TH" b="1" baseline="30000" dirty="0">
                <a:solidFill>
                  <a:srgbClr val="0000CC"/>
                </a:solidFill>
              </a:rPr>
              <a:t>15 </a:t>
            </a:r>
            <a:r>
              <a:rPr lang="th-TH" b="1" dirty="0">
                <a:solidFill>
                  <a:srgbClr val="0000CC"/>
                </a:solidFill>
              </a:rPr>
              <a:t>คน​หนึ่ง​ท่าน​ให้​ห้า​ตะ​</a:t>
            </a:r>
            <a:r>
              <a:rPr lang="th-TH" b="1" dirty="0" err="1">
                <a:solidFill>
                  <a:srgbClr val="0000CC"/>
                </a:solidFill>
              </a:rPr>
              <a:t>ลันต์</a:t>
            </a:r>
            <a:r>
              <a:rPr lang="th-TH" b="1" dirty="0">
                <a:solidFill>
                  <a:srgbClr val="0000CC"/>
                </a:solidFill>
              </a:rPr>
              <a:t>​ คน​หนึ่ง​สอง​ตะ​</a:t>
            </a:r>
            <a:r>
              <a:rPr lang="th-TH" b="1" dirty="0" err="1">
                <a:solidFill>
                  <a:srgbClr val="0000CC"/>
                </a:solidFill>
              </a:rPr>
              <a:t>ลันต์</a:t>
            </a:r>
            <a:r>
              <a:rPr lang="th-TH" b="1" dirty="0">
                <a:solidFill>
                  <a:srgbClr val="0000CC"/>
                </a:solidFill>
              </a:rPr>
              <a:t> และ​อีก​คน​หนึ่ง​ตะ​</a:t>
            </a:r>
            <a:r>
              <a:rPr lang="th-TH" b="1" dirty="0" err="1">
                <a:solidFill>
                  <a:srgbClr val="0000CC"/>
                </a:solidFill>
              </a:rPr>
              <a:t>ลันต์</a:t>
            </a:r>
            <a:r>
              <a:rPr lang="th-TH" b="1" dirty="0">
                <a:solidFill>
                  <a:srgbClr val="0000CC"/>
                </a:solidFill>
              </a:rPr>
              <a:t>​เดียว ตาม​ความ​สามารถ​ของ​แต่​ละ​คน แล้ว​ท่าน​ก็​ไป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743200" y="3697069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Galatians 5</a:t>
            </a:r>
          </a:p>
          <a:p>
            <a:r>
              <a:rPr lang="en-US" b="1" baseline="30000" dirty="0">
                <a:solidFill>
                  <a:srgbClr val="FFFF00"/>
                </a:solidFill>
              </a:rPr>
              <a:t> 13 </a:t>
            </a:r>
            <a:r>
              <a:rPr lang="th-TH" dirty="0">
                <a:solidFill>
                  <a:srgbClr val="FFFF00"/>
                </a:solidFill>
              </a:rPr>
              <a:t>แต่​จง​รับ​ใช้​กัน​และ​กัน​ด้วย​ความ​รัก​เถิด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743200" y="517267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baseline="30000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Ephesians 4</a:t>
            </a:r>
          </a:p>
          <a:p>
            <a:r>
              <a:rPr lang="th-TH" b="1" baseline="30000" dirty="0">
                <a:solidFill>
                  <a:srgbClr val="FFFF00"/>
                </a:solidFill>
              </a:rPr>
              <a:t>12 </a:t>
            </a:r>
            <a:r>
              <a:rPr lang="th-TH" b="1" dirty="0">
                <a:solidFill>
                  <a:srgbClr val="FFFF00"/>
                </a:solidFill>
              </a:rPr>
              <a:t>เพื่อ​เตรียม​ธรรมิก​ชน​ให้​เป็น​คน​ที่​จะ​รับ​ใช้ เพื่อ​เสริมสร้าง​พระ​กาย​ของ​พระ​คริสต์​ให้​จำเริญ​ขึ้น​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743200" y="601980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2 Corinthians 11</a:t>
            </a:r>
          </a:p>
          <a:p>
            <a:r>
              <a:rPr lang="th-TH" b="1" baseline="30000" dirty="0">
                <a:solidFill>
                  <a:srgbClr val="FFFF00"/>
                </a:solidFill>
              </a:rPr>
              <a:t>15 </a:t>
            </a:r>
            <a:r>
              <a:rPr lang="th-TH" b="1" dirty="0">
                <a:solidFill>
                  <a:srgbClr val="FFFF00"/>
                </a:solidFill>
              </a:rPr>
              <a:t>เหตุ​ฉะนั้น​จึง​ไม่​เป็น​การ​แปลก​อะไร​ที่​คน​รับ​ใช้​ของ​ซาตาน จะ​ปลอม​ตัว​เป็น​คน​รับ​ใช้​ของ​ความ​ชอบธรรม ท้ายที่สุด​ของ​เขา​จะ​เป็นไป​ตาม​การ​กระทำ​ของ​เขา​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773227" y="3200400"/>
            <a:ext cx="6370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 Corinthians 12</a:t>
            </a:r>
          </a:p>
          <a:p>
            <a:r>
              <a:rPr lang="th-TH" b="1" baseline="30000" dirty="0">
                <a:solidFill>
                  <a:srgbClr val="FFFF00"/>
                </a:solidFill>
              </a:rPr>
              <a:t>5 </a:t>
            </a:r>
            <a:r>
              <a:rPr lang="th-TH" b="1" dirty="0">
                <a:solidFill>
                  <a:srgbClr val="FFFF00"/>
                </a:solidFill>
              </a:rPr>
              <a:t>งาน​รับ​ใช้​มี​ต่างๆ กัน แต่​มี​องค์​พระ​ผู้​เป็น​เจ้า​องค์​เดียว​กัน​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4" name="ตัวเชื่อมต่อตรง 13"/>
          <p:cNvCxnSpPr/>
          <p:nvPr/>
        </p:nvCxnSpPr>
        <p:spPr>
          <a:xfrm>
            <a:off x="533400" y="3124200"/>
            <a:ext cx="845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คำบรรยายภาพแบบเมฆ 1"/>
          <p:cNvSpPr/>
          <p:nvPr/>
        </p:nvSpPr>
        <p:spPr>
          <a:xfrm>
            <a:off x="0" y="0"/>
            <a:ext cx="9144000" cy="48006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90600" y="1143000"/>
            <a:ext cx="1620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การรักษา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4800" y="2133600"/>
            <a:ext cx="20938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การเงิน มั่งมี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75525" y="3581400"/>
            <a:ext cx="2858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การบัพติสมา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52800" y="609600"/>
            <a:ext cx="1375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การงาน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486400" y="3200400"/>
            <a:ext cx="2385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พ้นคำสาปแช่ง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38400" y="1752600"/>
            <a:ext cx="3090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ชีวิตครอบครัวที่สมบูรณ์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324600" y="1752600"/>
            <a:ext cx="2555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ความสามารถพิเศษ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276600" y="2590800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ความรอด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248400" y="1066800"/>
            <a:ext cx="1558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การเรียน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257800" y="2362200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ชนะบาป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495800" y="1143000"/>
            <a:ext cx="1412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สติปัญญา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191000" y="4114800"/>
            <a:ext cx="10663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ฯลฯ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914400" y="5638800"/>
            <a:ext cx="22669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 </a:t>
            </a:r>
            <a:endParaRPr lang="en-US" sz="5400" dirty="0">
              <a:solidFill>
                <a:srgbClr val="FF9900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5486400" y="304800"/>
            <a:ext cx="1298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ผู้รับพร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04800" y="3048000"/>
            <a:ext cx="2863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ลูกหลานมีพรมากมาย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086600" y="228600"/>
            <a:ext cx="106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ชัยชนะ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รูปภาพ 19" descr="Untirtj4je35tl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733800"/>
            <a:ext cx="3505200" cy="3133624"/>
          </a:xfrm>
          <a:prstGeom prst="rect">
            <a:avLst/>
          </a:prstGeom>
        </p:spPr>
      </p:pic>
      <p:sp>
        <p:nvSpPr>
          <p:cNvPr id="21" name="สี่เหลี่ยมผืนผ้า 20"/>
          <p:cNvSpPr/>
          <p:nvPr/>
        </p:nvSpPr>
        <p:spPr>
          <a:xfrm>
            <a:off x="7086600" y="2362200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คู่ครองที่ดี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676400" y="457200"/>
            <a:ext cx="1309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อนาคต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4038600" y="54102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Galatians 3</a:t>
            </a:r>
          </a:p>
          <a:p>
            <a:r>
              <a:rPr lang="th-TH" b="1" baseline="30000" dirty="0">
                <a:solidFill>
                  <a:schemeClr val="bg1"/>
                </a:solidFill>
              </a:rPr>
              <a:t>9 </a:t>
            </a:r>
            <a:r>
              <a:rPr lang="th-TH" b="1" dirty="0">
                <a:solidFill>
                  <a:schemeClr val="bg1"/>
                </a:solidFill>
              </a:rPr>
              <a:t>เหตุ​ฉะนั้น​คน​ที่​เชื่อ​จึง​ได้รับ​พระ​พร​ร่วมกับ​อับรา</a:t>
            </a:r>
            <a:r>
              <a:rPr lang="th-TH" b="1" dirty="0" err="1">
                <a:solidFill>
                  <a:schemeClr val="bg1"/>
                </a:solidFill>
              </a:rPr>
              <a:t>ฮัม</a:t>
            </a:r>
            <a:r>
              <a:rPr lang="th-TH" b="1" dirty="0">
                <a:solidFill>
                  <a:schemeClr val="bg1"/>
                </a:solidFill>
              </a:rPr>
              <a:t>​ผู้​ซึ่ง​เชื่อ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the-hope-of-glory_jpg_crop_dis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81000"/>
            <a:ext cx="5530645" cy="36576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371600" y="4648200"/>
            <a:ext cx="66832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th-TH" sz="115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พระเจ้าอวยพร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city-mugen-2014-2-600x3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5715000" cy="379095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4038600" y="3330714"/>
            <a:ext cx="1803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การจองรถ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3962400"/>
            <a:ext cx="678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ยน.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11:40 พระเยซูตรัสกับเธอว่า "เราบอกเจ้าแล้วมิใช่หรือว่า </a:t>
            </a:r>
          </a:p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ถ้าเจ้าเชื่อเจ้าก็จะได้เห็นความยิ่งใหญ่ของพระเจ้า"</a:t>
            </a:r>
          </a:p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ถ้าเราเชื่อเราจะได้เห็นความยิ่งใหญ่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96000" y="533400"/>
            <a:ext cx="304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มก. 11:24 เหตุฉะนั้นเราบอกท่านทั้งหลายว่า ขณะเมื่อท่านจะอธิษฐานพระเจ้าขอสิ่งใด จงเชื่อว่าได้รับ และท่านจะได้รับสิ่งนั้นถ้าเราอธิษฐานด้วยความเชื่อเราจะได้รับสิ่งนั้น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7200" y="5410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ยก. 5:15 และการอธิษฐานด้วยความเชื่อจะช่วยให้ผู้ป่วย รอดชีวิต และองค์พระผู้เป็นเจ้าจะทรงโปรดให้เขาหายโรคและถ้าเขาได้กระทำบาปพระองค์ก็จะทรงโปรดอภัยให้การอธิษฐานด้วยความเชื่อจะทำให้เกิดการเยียวยารักษาและการอภัยบาปจากพระเจ้า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รูปภาพ 6" descr="faith-road-sig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505200"/>
            <a:ext cx="2291969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492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1752600" y="5181600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ยืนยันสิทธิในการเป็นบุตรของพระเจ้า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8600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1 John 3</a:t>
            </a:r>
          </a:p>
          <a:p>
            <a:r>
              <a:rPr lang="th-TH" b="1" baseline="30000" dirty="0">
                <a:solidFill>
                  <a:schemeClr val="bg1">
                    <a:lumMod val="95000"/>
                  </a:schemeClr>
                </a:solidFill>
              </a:rPr>
              <a:t> 1 </a:t>
            </a:r>
            <a:r>
              <a:rPr lang="th-TH" b="1" dirty="0">
                <a:solidFill>
                  <a:schemeClr val="bg1">
                    <a:lumMod val="95000"/>
                  </a:schemeClr>
                </a:solidFill>
              </a:rPr>
              <a:t>จง​ดู​เถิด ​พระ​บิดา​ทรง​โปรด​ประทาน​ความ​รัก​แก่​เรา​ทั้ง​หลาย​เพียงไร ที่​เรา​จะ​ได้​ชื่อ​ว่า​เป็น​บุตร​ของ​พระ​เจ้า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72000" y="59068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baseline="30000" dirty="0">
                <a:solidFill>
                  <a:schemeClr val="bg1">
                    <a:lumMod val="95000"/>
                  </a:schemeClr>
                </a:solidFill>
              </a:rPr>
              <a:t>5 </a:t>
            </a:r>
            <a:r>
              <a:rPr lang="th-TH" b="1" dirty="0">
                <a:solidFill>
                  <a:schemeClr val="bg1">
                    <a:lumMod val="95000"/>
                  </a:schemeClr>
                </a:solidFill>
              </a:rPr>
              <a:t>ใคร​เล่า​ชนะ​โลก ไม่ใช่​คน​อื่น คือ​ผู้​ที่​เชื่อ​ว่า​พระ​เยซู​ทรง​เป็น​พระ​บุตร​ของ​พระ​เจ้า​นั่นเอง​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3400" y="152400"/>
            <a:ext cx="822960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/>
              <a:t>James 1</a:t>
            </a:r>
          </a:p>
          <a:p>
            <a:r>
              <a:rPr lang="th-TH" sz="3200" b="1" baseline="30000" dirty="0"/>
              <a:t>6 </a:t>
            </a:r>
            <a:r>
              <a:rPr lang="th-TH" sz="3200" b="1" dirty="0"/>
              <a:t>แต่​จง​ให้​ผู้​นั้น​ทูล​ขอ​ด้วย​ความ​เชื่อ อย่า​สงสัย​เลย เพราะ​ว่า​ผู้​ที่​สงสัย​เป็น​เหมือน​คลื่น​ใน​ทะเล​ซึ่ง​ถูก​ลม​พัด​ซัด​ไป​มา​ [</a:t>
            </a:r>
            <a:r>
              <a:rPr lang="en-US" sz="3200" b="1" dirty="0"/>
              <a:t>TSK]</a:t>
            </a:r>
            <a:r>
              <a:rPr lang="en-US" sz="3200" b="1" baseline="30000" dirty="0"/>
              <a:t> 7 </a:t>
            </a:r>
            <a:r>
              <a:rPr lang="th-TH" sz="3200" b="1" u="sng" dirty="0">
                <a:solidFill>
                  <a:srgbClr val="FF0000"/>
                </a:solidFill>
              </a:rPr>
              <a:t>ผู้​นั้น​จง​อย่า​คิด​ว่า​จะ​ได้รับ​สิ่ง​ใด​จาก​พระ​เจ้า​เลย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33400" y="5867400"/>
            <a:ext cx="8382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</a:rPr>
              <a:t>Matthew 9</a:t>
            </a:r>
          </a:p>
          <a:p>
            <a:r>
              <a:rPr lang="th-TH" sz="2400" b="1" baseline="30000" dirty="0">
                <a:solidFill>
                  <a:srgbClr val="006600"/>
                </a:solidFill>
              </a:rPr>
              <a:t>29 </a:t>
            </a:r>
            <a:r>
              <a:rPr lang="th-TH" sz="2400" b="1" dirty="0">
                <a:solidFill>
                  <a:srgbClr val="006600"/>
                </a:solidFill>
              </a:rPr>
              <a:t>แล้ว​พระ​องค์​ทรง​ถูกต้อง​นัยน์ตา​เขา ตรัส​ว่า “ให้​เป็นไป​ตาม​ความ​เชื่อ​ของ​เจ้า​เถิด”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33400" y="2316540"/>
            <a:ext cx="7239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Luke 5</a:t>
            </a:r>
          </a:p>
          <a:p>
            <a:r>
              <a:rPr lang="th-TH" sz="3200" b="1" baseline="30000" dirty="0">
                <a:solidFill>
                  <a:srgbClr val="C00000"/>
                </a:solidFill>
              </a:rPr>
              <a:t>20 </a:t>
            </a:r>
            <a:r>
              <a:rPr lang="th-TH" sz="3200" b="1" dirty="0">
                <a:solidFill>
                  <a:srgbClr val="C00000"/>
                </a:solidFill>
              </a:rPr>
              <a:t>เมื่อ​พระ​องค์​ทรง​เห็น​ความ​เชื่อ​ของ​เขา​ทั้ง​หลาย ​พระ​องค์​จึง​ตรัส​กับ​คน​ง่อย​ว่า “บุรุษ​เอ๋ย บาป​ของ​เจ้า​ได้รับ​อภัย​แล้ว”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3400" y="4069140"/>
            <a:ext cx="8001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/>
              <a:t>Mark 2</a:t>
            </a:r>
          </a:p>
          <a:p>
            <a:r>
              <a:rPr lang="th-TH" sz="3200" b="1" baseline="30000" dirty="0"/>
              <a:t>5 </a:t>
            </a:r>
            <a:r>
              <a:rPr lang="th-TH" sz="3200" b="1" dirty="0"/>
              <a:t>เมื่อ​พระ​เยซู​ทรง​เห็น​ความ​เชื่อ​ของ​เขา​ทั้ง​หลาย ​พระ​องค์​จึง​ตรัส​กับ​คน​ง่อย​ว่า “ลูก​เอ๋ย บาป​ของ​เจ้า​ได้รับ​อภัย​แล้ว”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38200" y="1905000"/>
            <a:ext cx="754084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7200" b="1" dirty="0">
                <a:solidFill>
                  <a:srgbClr val="FF0000"/>
                </a:solidFill>
              </a:rPr>
              <a:t>ตัวอย่างบุคคลที่มีความเชื่อ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4270</Words>
  <Application>Microsoft Office PowerPoint</Application>
  <PresentationFormat>On-screen Show (4:3)</PresentationFormat>
  <Paragraphs>276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DATA1</dc:creator>
  <cp:lastModifiedBy>user</cp:lastModifiedBy>
  <cp:revision>92</cp:revision>
  <dcterms:created xsi:type="dcterms:W3CDTF">2014-09-29T09:13:42Z</dcterms:created>
  <dcterms:modified xsi:type="dcterms:W3CDTF">2022-07-26T15:23:43Z</dcterms:modified>
</cp:coreProperties>
</file>