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1" r:id="rId3"/>
    <p:sldId id="257" r:id="rId4"/>
    <p:sldId id="295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196" autoAdjust="0"/>
  </p:normalViewPr>
  <p:slideViewPr>
    <p:cSldViewPr snapToGrid="0">
      <p:cViewPr varScale="1">
        <p:scale>
          <a:sx n="78" d="100"/>
          <a:sy n="78" d="100"/>
        </p:scale>
        <p:origin x="80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33FC3-D35E-4C3E-A5CA-24FC97583E3D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F21AD-071C-4F41-A6E7-DF434492AF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1597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er\Documents\_XREF_672469504:688589824|tw:\bible.*%3fid=41.11.12|verse:40.21.18|modid:thaibs1971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400" b="1" i="0" u="none" strike="noStrike" baseline="30000" dirty="0">
                <a:solidFill>
                  <a:srgbClr val="417CBE"/>
                </a:solidFill>
                <a:latin typeface="Tahoma" panose="020B0604030504040204" pitchFamily="34" charset="0"/>
              </a:rPr>
              <a:t> 18 </a:t>
            </a:r>
            <a:r>
              <a:rPr lang="th-TH" sz="1800" b="0" i="0" u="none" strike="noStrike" baseline="0" dirty="0">
                <a:solidFill>
                  <a:srgbClr val="080000"/>
                </a:solidFill>
                <a:latin typeface="Tahoma" panose="020B0604030504040204" pitchFamily="34" charset="0"/>
              </a:rPr>
              <a:t>ครั้น​เวลา​เช้า ขณะ​เสด็จ​กลับไป​ยัง​กรุง​อีก ​ก็​ทรง​หิว​พระ​กระยา​หาร​</a:t>
            </a:r>
            <a:r>
              <a:rPr lang="th-TH" sz="1400" b="0" i="0" u="none" strike="noStrike" baseline="0" dirty="0">
                <a:solidFill>
                  <a:srgbClr val="0080FF"/>
                </a:solidFill>
                <a:latin typeface="Tahoma" panose="020B0604030504040204" pitchFamily="34" charset="0"/>
                <a:hlinkClick r:id="rId3"/>
              </a:rPr>
              <a:t> มก. 11:12;</a:t>
            </a:r>
            <a:r>
              <a:rPr lang="th-TH" sz="1400" b="0" i="0" u="none" strike="noStrike" baseline="0" dirty="0">
                <a:solidFill>
                  <a:srgbClr val="0080FF"/>
                </a:solidFill>
                <a:latin typeface="Tahoma" panose="020B0604030504040204" pitchFamily="34" charset="0"/>
              </a:rPr>
              <a:t> มก. 11:20;</a:t>
            </a:r>
            <a:r>
              <a:rPr lang="th-TH" sz="1400" b="1" i="0" u="none" strike="noStrike" baseline="30000" dirty="0">
                <a:solidFill>
                  <a:srgbClr val="417CBE"/>
                </a:solidFill>
                <a:latin typeface="Tahoma" panose="020B0604030504040204" pitchFamily="34" charset="0"/>
              </a:rPr>
              <a:t> 19 </a:t>
            </a:r>
            <a:r>
              <a:rPr lang="th-TH" sz="1800" b="0" i="0" u="none" strike="noStrike" baseline="0" dirty="0">
                <a:solidFill>
                  <a:srgbClr val="080000"/>
                </a:solidFill>
                <a:latin typeface="Tahoma" panose="020B0604030504040204" pitchFamily="34" charset="0"/>
              </a:rPr>
              <a:t>และ​เมื่อ​ทอด​พระ​เนตร​ไป ทรง​เห็น​ต้น​มะเดื่อ​ต้น​หนึ่ง​อยู่​ริม​ทาง ​ก็​ทรง​ดำเนิน​เข้า​ไป​ใกล้ เห็น​ต้น​มะเดื่อ​นั้น​ไม่​มี​ผล​มี​แต่​ใบ​เท่านั้น จึง​ตรัส​กับ​ต้น​มะเดื่อ​นั้น​ว่า “เจ้า​จง​อย่า​ผลิ​ผล​อีก​ต่อไป” ทันใด​นั้น​ต้น​มะเดื่อ​ก็​เหี่ยว​แห้ง​ไป​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8F21AD-071C-4F41-A6E7-DF434492AF1A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615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26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886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89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115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771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344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545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945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18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496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335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4109C3-7828-4086-8CBB-C2DFDE335AA2}" type="datetimeFigureOut">
              <a:rPr lang="th-TH" smtClean="0"/>
              <a:t>14/08/65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F133674-9977-4C1F-BC8A-F66B711F512C}" type="slidenum">
              <a:rPr lang="th-TH" smtClean="0"/>
              <a:t>‹#›</a:t>
            </a:fld>
            <a:endParaRPr lang="th-TH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80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A3A1AB-94A3-5EEF-73AC-BB9B16776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304" y="759689"/>
            <a:ext cx="4793699" cy="48526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387E945-DF73-A707-D2CA-0608E7D70CEF}"/>
              </a:ext>
            </a:extLst>
          </p:cNvPr>
          <p:cNvSpPr txBox="1"/>
          <p:nvPr/>
        </p:nvSpPr>
        <p:spPr>
          <a:xfrm>
            <a:off x="9651741" y="4052472"/>
            <a:ext cx="254025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b="1" i="0" u="none" strike="noStrike" baseline="0" dirty="0">
                <a:solidFill>
                  <a:srgbClr val="417CBE"/>
                </a:solidFill>
                <a:latin typeface="Tahoma" panose="020B0604030504040204" pitchFamily="34" charset="0"/>
              </a:rPr>
              <a:t>สดด. 90:10 </a:t>
            </a:r>
            <a:r>
              <a:rPr lang="th-TH" sz="2400" b="0" i="0" u="none" strike="noStrike" baseline="0" dirty="0">
                <a:solidFill>
                  <a:srgbClr val="080000"/>
                </a:solidFill>
                <a:latin typeface="Tahoma" panose="020B0604030504040204" pitchFamily="34" charset="0"/>
              </a:rPr>
              <a:t>กำหนด​ปี​ของ​ข้า​พระ​องค์​คือ​เจ็ด​สิบ หรือ​สุดแต่​เรื่อง​กำลัง ​ก็​ถึง​แปด​สิบ แต่​ช่วง​ชีวิต​นั้น​มี​แต่​งาน​และ​ความ​ลำบาก ไม่​ช้า​ก็​สูญ​ไป​และ​ข้า​พระ​องค์​ก็​จาก​ไป</a:t>
            </a:r>
            <a:endParaRPr lang="th-TH" b="1" i="0" u="none" strike="noStrike" baseline="0" dirty="0">
              <a:solidFill>
                <a:srgbClr val="417CBE"/>
              </a:solidFill>
              <a:latin typeface="Tahoma" panose="020B0604030504040204" pitchFamily="34" charset="0"/>
            </a:endParaRPr>
          </a:p>
          <a:p>
            <a:pPr marR="450" algn="l" rtl="0"/>
            <a:endParaRPr lang="th-TH" b="1" i="0" u="none" strike="noStrike" baseline="0" dirty="0">
              <a:solidFill>
                <a:srgbClr val="417CBE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CF401D0-92E6-EC01-34DC-44C088765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9342"/>
              </p:ext>
            </p:extLst>
          </p:nvPr>
        </p:nvGraphicFramePr>
        <p:xfrm>
          <a:off x="9651740" y="338687"/>
          <a:ext cx="2235460" cy="3360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730">
                  <a:extLst>
                    <a:ext uri="{9D8B030D-6E8A-4147-A177-3AD203B41FA5}">
                      <a16:colId xmlns:a16="http://schemas.microsoft.com/office/drawing/2014/main" val="3216491997"/>
                    </a:ext>
                  </a:extLst>
                </a:gridCol>
                <a:gridCol w="1117730">
                  <a:extLst>
                    <a:ext uri="{9D8B030D-6E8A-4147-A177-3AD203B41FA5}">
                      <a16:colId xmlns:a16="http://schemas.microsoft.com/office/drawing/2014/main" val="239926091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อายุ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</a:rPr>
                        <a:t>เลขนาฬิกา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62941196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650748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8667189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0462977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24079065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28967286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79382645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5378065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80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4377084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7C6385B-BBFD-BC58-E46D-596307AE0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87345"/>
              </p:ext>
            </p:extLst>
          </p:nvPr>
        </p:nvGraphicFramePr>
        <p:xfrm>
          <a:off x="6583358" y="1319442"/>
          <a:ext cx="2235460" cy="373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730">
                  <a:extLst>
                    <a:ext uri="{9D8B030D-6E8A-4147-A177-3AD203B41FA5}">
                      <a16:colId xmlns:a16="http://schemas.microsoft.com/office/drawing/2014/main" val="1104048980"/>
                    </a:ext>
                  </a:extLst>
                </a:gridCol>
                <a:gridCol w="1117730">
                  <a:extLst>
                    <a:ext uri="{9D8B030D-6E8A-4147-A177-3AD203B41FA5}">
                      <a16:colId xmlns:a16="http://schemas.microsoft.com/office/drawing/2014/main" val="219930370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6783497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DC9C59E-1408-4FA1-5163-5D014F8FC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998759"/>
              </p:ext>
            </p:extLst>
          </p:nvPr>
        </p:nvGraphicFramePr>
        <p:xfrm>
          <a:off x="7266307" y="3055620"/>
          <a:ext cx="2235460" cy="373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730">
                  <a:extLst>
                    <a:ext uri="{9D8B030D-6E8A-4147-A177-3AD203B41FA5}">
                      <a16:colId xmlns:a16="http://schemas.microsoft.com/office/drawing/2014/main" val="3591117697"/>
                    </a:ext>
                  </a:extLst>
                </a:gridCol>
                <a:gridCol w="1117730">
                  <a:extLst>
                    <a:ext uri="{9D8B030D-6E8A-4147-A177-3AD203B41FA5}">
                      <a16:colId xmlns:a16="http://schemas.microsoft.com/office/drawing/2014/main" val="3758149270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6812963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465FD61-F9A9-0304-FC11-FFFB81F1F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481388"/>
              </p:ext>
            </p:extLst>
          </p:nvPr>
        </p:nvGraphicFramePr>
        <p:xfrm>
          <a:off x="6583358" y="4806323"/>
          <a:ext cx="2235460" cy="373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730">
                  <a:extLst>
                    <a:ext uri="{9D8B030D-6E8A-4147-A177-3AD203B41FA5}">
                      <a16:colId xmlns:a16="http://schemas.microsoft.com/office/drawing/2014/main" val="554507215"/>
                    </a:ext>
                  </a:extLst>
                </a:gridCol>
                <a:gridCol w="1117730">
                  <a:extLst>
                    <a:ext uri="{9D8B030D-6E8A-4147-A177-3AD203B41FA5}">
                      <a16:colId xmlns:a16="http://schemas.microsoft.com/office/drawing/2014/main" val="1279655977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8324761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9B4CC22-E9BB-D608-9FE2-51CC45EFA0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032448"/>
              </p:ext>
            </p:extLst>
          </p:nvPr>
        </p:nvGraphicFramePr>
        <p:xfrm>
          <a:off x="3751727" y="5612362"/>
          <a:ext cx="2235460" cy="373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730">
                  <a:extLst>
                    <a:ext uri="{9D8B030D-6E8A-4147-A177-3AD203B41FA5}">
                      <a16:colId xmlns:a16="http://schemas.microsoft.com/office/drawing/2014/main" val="173150431"/>
                    </a:ext>
                  </a:extLst>
                </a:gridCol>
                <a:gridCol w="1117730">
                  <a:extLst>
                    <a:ext uri="{9D8B030D-6E8A-4147-A177-3AD203B41FA5}">
                      <a16:colId xmlns:a16="http://schemas.microsoft.com/office/drawing/2014/main" val="68181669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939356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911F97F-110D-D056-8872-8DD950FD9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205866"/>
              </p:ext>
            </p:extLst>
          </p:nvPr>
        </p:nvGraphicFramePr>
        <p:xfrm>
          <a:off x="920097" y="4806323"/>
          <a:ext cx="2235460" cy="373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730">
                  <a:extLst>
                    <a:ext uri="{9D8B030D-6E8A-4147-A177-3AD203B41FA5}">
                      <a16:colId xmlns:a16="http://schemas.microsoft.com/office/drawing/2014/main" val="2760342113"/>
                    </a:ext>
                  </a:extLst>
                </a:gridCol>
                <a:gridCol w="1117730">
                  <a:extLst>
                    <a:ext uri="{9D8B030D-6E8A-4147-A177-3AD203B41FA5}">
                      <a16:colId xmlns:a16="http://schemas.microsoft.com/office/drawing/2014/main" val="450900945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8281211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9D383B7-9A0B-3821-8783-E38E1CCEA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545724"/>
              </p:ext>
            </p:extLst>
          </p:nvPr>
        </p:nvGraphicFramePr>
        <p:xfrm>
          <a:off x="237148" y="3055620"/>
          <a:ext cx="2235460" cy="373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730">
                  <a:extLst>
                    <a:ext uri="{9D8B030D-6E8A-4147-A177-3AD203B41FA5}">
                      <a16:colId xmlns:a16="http://schemas.microsoft.com/office/drawing/2014/main" val="789648249"/>
                    </a:ext>
                  </a:extLst>
                </a:gridCol>
                <a:gridCol w="1117730">
                  <a:extLst>
                    <a:ext uri="{9D8B030D-6E8A-4147-A177-3AD203B41FA5}">
                      <a16:colId xmlns:a16="http://schemas.microsoft.com/office/drawing/2014/main" val="3156195500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007897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93C2197-DEE3-8B89-820B-F08A0924F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26519"/>
              </p:ext>
            </p:extLst>
          </p:nvPr>
        </p:nvGraphicFramePr>
        <p:xfrm>
          <a:off x="789049" y="1319442"/>
          <a:ext cx="2235460" cy="373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730">
                  <a:extLst>
                    <a:ext uri="{9D8B030D-6E8A-4147-A177-3AD203B41FA5}">
                      <a16:colId xmlns:a16="http://schemas.microsoft.com/office/drawing/2014/main" val="3502225553"/>
                    </a:ext>
                  </a:extLst>
                </a:gridCol>
                <a:gridCol w="1117730">
                  <a:extLst>
                    <a:ext uri="{9D8B030D-6E8A-4147-A177-3AD203B41FA5}">
                      <a16:colId xmlns:a16="http://schemas.microsoft.com/office/drawing/2014/main" val="1112528756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th-TH" sz="2400" b="1" i="0" u="none" strike="noStrike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0853488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A8140C5-95A6-F25F-E20F-86D4A80D7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427783"/>
              </p:ext>
            </p:extLst>
          </p:nvPr>
        </p:nvGraphicFramePr>
        <p:xfrm>
          <a:off x="3751727" y="386309"/>
          <a:ext cx="2235460" cy="373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730">
                  <a:extLst>
                    <a:ext uri="{9D8B030D-6E8A-4147-A177-3AD203B41FA5}">
                      <a16:colId xmlns:a16="http://schemas.microsoft.com/office/drawing/2014/main" val="4206735978"/>
                    </a:ext>
                  </a:extLst>
                </a:gridCol>
                <a:gridCol w="1117730">
                  <a:extLst>
                    <a:ext uri="{9D8B030D-6E8A-4147-A177-3AD203B41FA5}">
                      <a16:colId xmlns:a16="http://schemas.microsoft.com/office/drawing/2014/main" val="3420900466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80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th-TH" sz="24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7126054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1290BF3F-9613-C13D-58F1-F181A79BD04B}"/>
              </a:ext>
            </a:extLst>
          </p:cNvPr>
          <p:cNvSpPr txBox="1"/>
          <p:nvPr/>
        </p:nvSpPr>
        <p:spPr>
          <a:xfrm>
            <a:off x="74122" y="6471691"/>
            <a:ext cx="1211787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0" algn="l" rtl="0"/>
            <a:r>
              <a:rPr lang="th-TH" i="0" u="none" strike="noStrike" baseline="0" dirty="0" err="1">
                <a:solidFill>
                  <a:srgbClr val="FFFF00"/>
                </a:solidFill>
                <a:latin typeface="Tahoma" panose="020B0604030504040204" pitchFamily="34" charset="0"/>
              </a:rPr>
              <a:t>ปฐ</a:t>
            </a:r>
            <a:r>
              <a:rPr lang="th-TH" i="0" u="none" strike="noStrike" baseline="0" dirty="0">
                <a:solidFill>
                  <a:srgbClr val="FFFF00"/>
                </a:solidFill>
                <a:latin typeface="Tahoma" panose="020B0604030504040204" pitchFamily="34" charset="0"/>
              </a:rPr>
              <a:t>ก. 6:3 </a:t>
            </a:r>
            <a:r>
              <a:rPr lang="th-TH" sz="2400" i="0" u="none" strike="noStrike" baseline="0" dirty="0">
                <a:solidFill>
                  <a:srgbClr val="FFFF00"/>
                </a:solidFill>
                <a:latin typeface="Tahoma" panose="020B0604030504040204" pitchFamily="34" charset="0"/>
              </a:rPr>
              <a:t>​พระ​เจ้า​จึง​ตรัส​ว่า “วิญญาณ​ของ​เรา​จะ​ไม่​สถิต​อยู่​ใน​มนุษย์​ตลอด​กาล เพราะ​มนุษย์​เป็น​แต่​เนื้อ​หนัง อายุ​ของ​เขา​จะ​ไม่​เกิน​ร้อย​ยี่สิบ​ปี”</a:t>
            </a:r>
            <a:endParaRPr lang="th-TH" i="0" u="none" strike="noStrike" baseline="0" dirty="0">
              <a:solidFill>
                <a:srgbClr val="FFFF00"/>
              </a:solidFill>
              <a:latin typeface="Tahoma" panose="020B0604030504040204" pitchFamily="34" charset="0"/>
            </a:endParaRPr>
          </a:p>
          <a:p>
            <a:pPr marR="450" algn="l" rtl="0"/>
            <a:endParaRPr lang="th-TH" i="0" u="none" strike="noStrike" baseline="0" dirty="0">
              <a:solidFill>
                <a:srgbClr val="FFFF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868BE9FA-0F63-099E-245E-AE2F4D71B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656798"/>
              </p:ext>
            </p:extLst>
          </p:nvPr>
        </p:nvGraphicFramePr>
        <p:xfrm>
          <a:off x="7027988" y="4263703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345195117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4118342947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40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8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5347329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2A0B5CD-3877-36BC-7A7F-0E770772C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497029"/>
              </p:ext>
            </p:extLst>
          </p:nvPr>
        </p:nvGraphicFramePr>
        <p:xfrm>
          <a:off x="6133060" y="5270302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3776034128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4248854407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10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68806202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A9BEC9F2-7223-5CAC-8654-54BBDCCE6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89134"/>
              </p:ext>
            </p:extLst>
          </p:nvPr>
        </p:nvGraphicFramePr>
        <p:xfrm>
          <a:off x="4189832" y="6071121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1734819408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516179428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60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12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52117298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04115EF-C7DB-C79A-2F13-C4C1371E7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682819"/>
              </p:ext>
            </p:extLst>
          </p:nvPr>
        </p:nvGraphicFramePr>
        <p:xfrm>
          <a:off x="2322901" y="5345133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76549828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802351648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70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14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3321271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C28893D-9D5A-533C-EE06-B5E24062B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26028"/>
              </p:ext>
            </p:extLst>
          </p:nvPr>
        </p:nvGraphicFramePr>
        <p:xfrm>
          <a:off x="1476814" y="4389433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1069144006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804710247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80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16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03953361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C0B0DF6F-806B-0A00-9503-E3B7B370AD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409115"/>
              </p:ext>
            </p:extLst>
          </p:nvPr>
        </p:nvGraphicFramePr>
        <p:xfrm>
          <a:off x="1127180" y="3514335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4090020657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306026647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90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18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03194378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C88EC3C2-7F0C-24AE-D56D-3D7D0CDEF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016079"/>
              </p:ext>
            </p:extLst>
          </p:nvPr>
        </p:nvGraphicFramePr>
        <p:xfrm>
          <a:off x="7266307" y="3503933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153637827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336172404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30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6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21500020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6D2154F-2BF6-EB07-83BA-563A948EE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764992"/>
              </p:ext>
            </p:extLst>
          </p:nvPr>
        </p:nvGraphicFramePr>
        <p:xfrm>
          <a:off x="7040685" y="1980762"/>
          <a:ext cx="1346200" cy="2872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496897908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843761719"/>
                    </a:ext>
                  </a:extLst>
                </a:gridCol>
              </a:tblGrid>
              <a:tr h="287253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20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0358251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C67AEF29-0FB6-2F4D-DE1F-F52956CBF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098075"/>
              </p:ext>
            </p:extLst>
          </p:nvPr>
        </p:nvGraphicFramePr>
        <p:xfrm>
          <a:off x="1322699" y="2178584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2858240374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923840054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20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5433155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753E74AF-1A12-093A-1009-01BF00E3E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065813"/>
              </p:ext>
            </p:extLst>
          </p:nvPr>
        </p:nvGraphicFramePr>
        <p:xfrm>
          <a:off x="2271047" y="1025315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1888839869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902930875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110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22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98558598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51BA96B1-771B-8055-70F9-7B29AB2B5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801639"/>
              </p:ext>
            </p:extLst>
          </p:nvPr>
        </p:nvGraphicFramePr>
        <p:xfrm>
          <a:off x="4189832" y="49470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88548026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4244052475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120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24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46163196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93770E30-DDE6-1CB8-7409-7ECD512CF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65599"/>
              </p:ext>
            </p:extLst>
          </p:nvPr>
        </p:nvGraphicFramePr>
        <p:xfrm>
          <a:off x="6032457" y="940695"/>
          <a:ext cx="134620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3100">
                  <a:extLst>
                    <a:ext uri="{9D8B030D-6E8A-4147-A177-3AD203B41FA5}">
                      <a16:colId xmlns:a16="http://schemas.microsoft.com/office/drawing/2014/main" val="332147627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00714560"/>
                    </a:ext>
                  </a:extLst>
                </a:gridCol>
              </a:tblGrid>
              <a:tr h="175260"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10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u="none" strike="noStrike" dirty="0">
                          <a:effectLst/>
                        </a:rPr>
                        <a:t>2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0091748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42A18CE-47FB-D17C-02AA-D398F27283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905"/>
            <a:ext cx="15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30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34BCF5-E009-1F3E-794B-09F4B8C66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93" y="934072"/>
            <a:ext cx="7155180" cy="47472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C730D3-9BC5-AAFE-F691-5DC9A36008AC}"/>
              </a:ext>
            </a:extLst>
          </p:cNvPr>
          <p:cNvSpPr txBox="1"/>
          <p:nvPr/>
        </p:nvSpPr>
        <p:spPr>
          <a:xfrm>
            <a:off x="7539135" y="9331"/>
            <a:ext cx="4652865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/>
            <a:r>
              <a:rPr lang="th-TH" sz="3600" b="1" i="0" u="none" strike="noStrike" baseline="0" dirty="0">
                <a:solidFill>
                  <a:srgbClr val="464646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“จง​เลี้ยง​แกะ​ของ​เรา” </a:t>
            </a:r>
          </a:p>
          <a:p>
            <a:pPr marR="450"/>
            <a:r>
              <a:rPr lang="th-TH" i="0" u="none" strike="noStrike" baseline="30000" dirty="0">
                <a:solidFill>
                  <a:srgbClr val="417CB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15 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เมื่อ​รับประทาน​อาหาร​เสร็จ​แล้ว ​พระ​เยซู​ตรัส​กับ​</a:t>
            </a:r>
            <a:r>
              <a:rPr lang="th-TH" sz="2400" i="0" u="none" strike="noStrike" baseline="0" dirty="0" err="1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ซีโ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มน​</a:t>
            </a:r>
            <a:r>
              <a:rPr lang="th-TH" sz="2400" i="0" u="none" strike="noStrike" baseline="0" dirty="0" err="1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โตร​ว่า “</a:t>
            </a:r>
            <a:r>
              <a:rPr lang="th-TH" sz="2400" i="0" u="none" strike="noStrike" baseline="0" dirty="0" err="1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ซีโ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มน​บุตร​ยอห</a:t>
            </a:r>
            <a:r>
              <a:rPr lang="th-TH" sz="2400" i="0" u="none" strike="noStrike" baseline="0" dirty="0" err="1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์น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​เอ๋ย </a:t>
            </a:r>
            <a:r>
              <a:rPr lang="th-TH" sz="2400" b="1" i="0" u="none" strike="noStrike" baseline="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เจ้า​รัก​เรา​มากกว่า​เหล่า​นี้​หรือ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เขา​ทูล​พระ​องค์​ว่า “เป็น​ความ​จริง​พระ​เจ้า​ข้า ​พระ​องค์​ทรง​ทราบ​ว่า​ข้า​พระ​องค์​รัก​พระ​องค์” ​พระ​องค์​ตรัส​สั่ง​เขา​ว่า “จง​เลี้ยง​ลูก​แกะ​ของ​เรา​เถิด”</a:t>
            </a:r>
            <a:r>
              <a:rPr lang="th-TH" i="0" u="none" strike="noStrike" baseline="30000" dirty="0">
                <a:solidFill>
                  <a:srgbClr val="417CB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16 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​พระ​องค์​ตรัส​กับ​เขา​ครั้ง​ที่​สอง​ว่า “</a:t>
            </a:r>
            <a:r>
              <a:rPr lang="th-TH" sz="2400" i="0" u="none" strike="noStrike" baseline="0" dirty="0" err="1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ซีโ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มน​บุตร​ยอห</a:t>
            </a:r>
            <a:r>
              <a:rPr lang="th-TH" sz="2400" i="0" u="none" strike="noStrike" baseline="0" dirty="0" err="1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์น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​เอ๋ย </a:t>
            </a:r>
            <a:r>
              <a:rPr lang="th-TH" sz="2800" b="1" i="0" u="none" strike="noStrike" baseline="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เจ้า​รัก​เรา​หรือ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เขา​ทูล​ตอบ​พระ​องค์​ว่า “เป็น​ความ​จริง​พระ​เจ้า​ข้า ​พระ​องค์​ทรง​ทราบ​ว่า​ข้า​พระ​องค์​รัก​พระ​องค์” ​พระ​องค์​ตรัส​กับ​เขา​ว่า “จง​ดูแล​แกะ​ของ​เรา​เถิด”</a:t>
            </a:r>
            <a:r>
              <a:rPr lang="th-TH" i="0" u="none" strike="noStrike" baseline="30000" dirty="0">
                <a:solidFill>
                  <a:srgbClr val="417CB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17 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​พระ​องค์​ตรัส​กับ​เขา​ครั้ง​ที่​สาม​ว่า “</a:t>
            </a:r>
            <a:r>
              <a:rPr lang="th-TH" sz="2400" i="0" u="none" strike="noStrike" baseline="0" dirty="0" err="1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ซีโ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มน​บุตร​ยอห</a:t>
            </a:r>
            <a:r>
              <a:rPr lang="th-TH" sz="2400" i="0" u="none" strike="noStrike" baseline="0" dirty="0" err="1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์น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​เอ๋ย </a:t>
            </a:r>
            <a:r>
              <a:rPr lang="th-TH" sz="2800" b="1" i="0" u="none" strike="noStrike" baseline="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เจ้า​รัก​เรา​หรือ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” </a:t>
            </a:r>
            <a:r>
              <a:rPr lang="th-TH" sz="2400" i="0" u="none" strike="noStrike" baseline="0" dirty="0" err="1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โตร​ก็​เป็น​ทุกข์​ใจ​ที่​พระ​องค์​ตรัส​ถาม​เขา​</a:t>
            </a:r>
            <a:r>
              <a:rPr lang="th-TH" sz="2400" b="1" i="0" u="none" strike="noStrike" baseline="0" dirty="0">
                <a:solidFill>
                  <a:srgbClr val="0066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ครั้ง​ที่​สาม​</a:t>
            </a:r>
            <a:r>
              <a:rPr lang="th-TH" sz="2400" i="0" u="none" strike="noStrike" baseline="0" dirty="0">
                <a:solidFill>
                  <a:srgbClr val="08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ว่า “เจ้า​รัก​เรา​หรือ” เขา​จึง​ทูล​พระ​องค์​ว่า “​พระ​องค์​เจ้า​ข้า ​พระ​องค์​ทรง​ทราบ​ทุก​สิ่ง ​พระ​องค์​ทรง​ทราบ​ว่า ข้า​พระ​องค์​รัก​พระ​องค์” ​พระ​เยซู​ตรัส​กับ​เขา​ว่า “จง​เลี้ยง​แกะ​ของ​เรา​เถิด​ </a:t>
            </a:r>
            <a:r>
              <a:rPr lang="th-TH" sz="2000" b="1" i="0" u="none" strike="noStrike" baseline="0" dirty="0">
                <a:solidFill>
                  <a:srgbClr val="417CB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ยอห</a:t>
            </a:r>
            <a:r>
              <a:rPr lang="th-TH" sz="2000" b="1" i="0" u="none" strike="noStrike" baseline="0" dirty="0" err="1">
                <a:solidFill>
                  <a:srgbClr val="417CB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์น</a:t>
            </a:r>
            <a:r>
              <a:rPr lang="th-TH" sz="2000" b="1" i="0" u="none" strike="noStrike" baseline="0" dirty="0">
                <a:solidFill>
                  <a:srgbClr val="417CB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21</a:t>
            </a:r>
            <a:endParaRPr lang="th-TH" sz="1800" b="1" i="0" u="none" strike="noStrike" baseline="0" dirty="0">
              <a:solidFill>
                <a:srgbClr val="417CB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31856C-5483-9067-31E6-A0E4C968E67E}"/>
              </a:ext>
            </a:extLst>
          </p:cNvPr>
          <p:cNvCxnSpPr/>
          <p:nvPr/>
        </p:nvCxnSpPr>
        <p:spPr>
          <a:xfrm>
            <a:off x="8789437" y="2397967"/>
            <a:ext cx="2127379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C890145-54BA-3AAE-85E4-2C9902033C29}"/>
              </a:ext>
            </a:extLst>
          </p:cNvPr>
          <p:cNvCxnSpPr/>
          <p:nvPr/>
        </p:nvCxnSpPr>
        <p:spPr>
          <a:xfrm>
            <a:off x="9464351" y="4024604"/>
            <a:ext cx="2127379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790DC8D-5EF5-CA87-563F-E69A92994826}"/>
              </a:ext>
            </a:extLst>
          </p:cNvPr>
          <p:cNvCxnSpPr/>
          <p:nvPr/>
        </p:nvCxnSpPr>
        <p:spPr>
          <a:xfrm>
            <a:off x="7616890" y="6310603"/>
            <a:ext cx="2127379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23C8342-EE84-B4F7-A283-542BC4318140}"/>
              </a:ext>
            </a:extLst>
          </p:cNvPr>
          <p:cNvSpPr txBox="1"/>
          <p:nvPr/>
        </p:nvSpPr>
        <p:spPr>
          <a:xfrm>
            <a:off x="2144927" y="5715405"/>
            <a:ext cx="41707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i="0" u="none" strike="noStrike" baseline="0" dirty="0">
                <a:solidFill>
                  <a:srgbClr val="D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Feed my lambs.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86E70E-7CCA-B5F3-5AFB-EB7967CAA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49999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17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96B1F-68FD-B0F8-1D65-89E9BF07F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689" y="5179824"/>
            <a:ext cx="5205735" cy="1416919"/>
          </a:xfrm>
        </p:spPr>
        <p:txBody>
          <a:bodyPr/>
          <a:lstStyle/>
          <a:p>
            <a:br>
              <a:rPr lang="th-TH" b="1" i="0" u="none" strike="noStrike" baseline="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i="0" u="none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ยอห</a:t>
            </a:r>
            <a:r>
              <a:rPr lang="th-TH" sz="3200" b="1" i="0" u="none" strike="noStrike" baseline="0" dirty="0" err="1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์น</a:t>
            </a:r>
            <a:r>
              <a:rPr lang="th-TH" sz="3200" b="1" i="0" u="none" strike="noStrike" baseline="0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15 </a:t>
            </a:r>
            <a:r>
              <a:rPr lang="th-TH" b="1" i="0" u="none" strike="noStrike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8 </a:t>
            </a:r>
            <a:r>
              <a:rPr lang="th-TH" b="1" i="0" u="none" strike="noStrike" baseline="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​พระ​บิดา​ของ​เรา​ทรง​ได้รับ​เกียรติ​เพราะ​เหตุ​นี้​คือ​เมื่อ​ท่าน​ทั้ง​หลาย​เกิดผล​มาก ท่าน​ก็​เป็น​สาวก​ของ​เรา​</a:t>
            </a:r>
            <a:r>
              <a:rPr lang="th-TH" b="1" i="0" u="none" strike="noStrike" baseline="300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0CA86B-7177-9048-7929-E7ACA66459A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682C93-1CE3-A21C-AF38-551E2E987C00}"/>
              </a:ext>
            </a:extLst>
          </p:cNvPr>
          <p:cNvSpPr txBox="1"/>
          <p:nvPr/>
        </p:nvSpPr>
        <p:spPr>
          <a:xfrm>
            <a:off x="5614907" y="4391856"/>
            <a:ext cx="65770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b="1" i="0" u="none" strike="noStrike" baseline="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ท่าน​ทั้ง​หลาย​ก็​จะ​เกิดผล​ไม่ได้ นอก​จาก​จะ​เข้า​สนิท​อยู่​ใน​เรา​ฉัน​นั้น​</a:t>
            </a:r>
            <a:r>
              <a:rPr lang="th-TH" sz="2000" b="1" i="0" u="none" strike="noStrike" baseline="30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800" b="1" dirty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15A625-1617-CEE0-DB5B-489B69BAF317}"/>
              </a:ext>
            </a:extLst>
          </p:cNvPr>
          <p:cNvSpPr txBox="1"/>
          <p:nvPr/>
        </p:nvSpPr>
        <p:spPr>
          <a:xfrm>
            <a:off x="5094514" y="6193674"/>
            <a:ext cx="6820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b="1" i="0" u="none" strike="noStrike" baseline="30000" dirty="0">
                <a:solidFill>
                  <a:srgbClr val="417CBE"/>
                </a:solidFill>
                <a:latin typeface="Tahoma" panose="020B0604030504040204" pitchFamily="34" charset="0"/>
              </a:rPr>
              <a:t>5 </a:t>
            </a:r>
            <a:r>
              <a:rPr lang="th-TH" sz="1800" b="0" i="0" u="none" strike="noStrike" baseline="0" dirty="0">
                <a:solidFill>
                  <a:srgbClr val="080000"/>
                </a:solidFill>
                <a:latin typeface="Tahoma" panose="020B0604030504040204" pitchFamily="34" charset="0"/>
              </a:rPr>
              <a:t>เรา​เป็น​เถา​องุ่น ท่าน​ทั้ง​หลาย​เป็น​แขนง ผู้​ที่​เข้า​สนิท​อยู่​ใน​เรา​และ​เรา​เข้า​สนิท​อยู่​ใน​เขา ผู้​นั้น​ก็​จะ​เกิดผล​มาก เพราะ​ถ้า​แยก​จาก​เรา​แล้ว​ท่าน​จะ​ทำ​สิ่ง​ใด​ไม่ได้​เลย</a:t>
            </a:r>
            <a:endParaRPr lang="th-TH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5B43B1-56BE-E7BC-CF12-8C10551B1BB9}"/>
              </a:ext>
            </a:extLst>
          </p:cNvPr>
          <p:cNvSpPr txBox="1"/>
          <p:nvPr/>
        </p:nvSpPr>
        <p:spPr>
          <a:xfrm>
            <a:off x="5094514" y="5270344"/>
            <a:ext cx="70974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b="1" i="0" u="none" strike="noStrike" baseline="30000" dirty="0">
                <a:solidFill>
                  <a:srgbClr val="417CBE"/>
                </a:solidFill>
                <a:latin typeface="Tahoma" panose="020B0604030504040204" pitchFamily="34" charset="0"/>
              </a:rPr>
              <a:t>16 </a:t>
            </a:r>
            <a:r>
              <a:rPr lang="th-TH" sz="1800" b="0" i="0" u="none" strike="noStrike" baseline="0" dirty="0">
                <a:solidFill>
                  <a:srgbClr val="080000"/>
                </a:solidFill>
                <a:latin typeface="Tahoma" panose="020B0604030504040204" pitchFamily="34" charset="0"/>
              </a:rPr>
              <a:t>ท่าน​ทั้ง​หลาย​ไม่ได้​เลือก​เรา แต่​เรา​ได้​เลือก​ท่าน​ทั้ง​หลาย และ​ได้​แต่งตั้ง​ท่าน​ทั้ง​หลาย​ไว้​ให้​ท่าน​ไป​เกิดผล และ​เพื่อ​ให้ผล​ของ​ท่าน​คง​อยู่ เพื่อ​ว่า​เมื่อ​ท่าน​ทูล​ขอ​สิ่ง​ใด​จาก​พระ​บิดา​ใน​นาม​ของ​เรา ​พระ​องค์​จะ​ได้​ประทาน​สิ่ง​นั้น​ให้แก่​ท่าน</a:t>
            </a:r>
            <a:endParaRPr lang="th-T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9C24E2-E807-EEB6-2823-75D0772EAECB}"/>
              </a:ext>
            </a:extLst>
          </p:cNvPr>
          <p:cNvSpPr txBox="1"/>
          <p:nvPr/>
        </p:nvSpPr>
        <p:spPr>
          <a:xfrm>
            <a:off x="227791" y="2592688"/>
            <a:ext cx="6104658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3800" b="1" i="0" u="none" strike="noStrike" baseline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เกิดผล</a:t>
            </a:r>
            <a:endParaRPr lang="th-TH" sz="13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52D5F6F-5C07-5F30-07BA-B0CAA0A722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5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700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 descr="af5b20f7-df19-4cde-a4ad-523ffeaa85b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4256" y="166255"/>
            <a:ext cx="7747744" cy="5167745"/>
          </a:xfrm>
          <a:prstGeom prst="rect">
            <a:avLst/>
          </a:prstGeom>
        </p:spPr>
      </p:pic>
      <p:sp>
        <p:nvSpPr>
          <p:cNvPr id="2" name="สี่เหลี่ยมผืนผ้า 1"/>
          <p:cNvSpPr/>
          <p:nvPr/>
        </p:nvSpPr>
        <p:spPr>
          <a:xfrm>
            <a:off x="4319360" y="5455578"/>
            <a:ext cx="79975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8 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​พระ​บิดา​ของ​เรา​ทรง​ได้รับ​เกียรติ​เพราะ​เหตุ​นี้​คือ​เมื่อ​ท่าน​ทั้ง​หลาย​เกิดผล​มาก ท่าน​ก็​เป็น​สาวก​ของ​เรา​</a:t>
            </a:r>
            <a:r>
              <a:rPr lang="th-TH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John 15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7696201" y="623456"/>
            <a:ext cx="3299301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ทรง​ลิด​เพื่อให้​ออก​ผล​มาก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696200" y="1614056"/>
            <a:ext cx="2579552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จง​เข้า​สนิท​อยู่​ใน​เรา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696200" y="2833256"/>
            <a:ext cx="3493264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ถ้อยคำ​ของ​เรา​ฝัง​อยู่​ใน​ท่าน​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696200" y="3900056"/>
            <a:ext cx="353013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ยึด​มั่น​อยู่​ใน​ความ​รัก​ของ​เรา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สี่เหลี่ยมผืนผ้า 1">
            <a:extLst>
              <a:ext uri="{FF2B5EF4-FFF2-40B4-BE49-F238E27FC236}">
                <a16:creationId xmlns:a16="http://schemas.microsoft.com/office/drawing/2014/main" id="{798C70C8-8F9C-6E54-8B0B-F49D5F63A141}"/>
              </a:ext>
            </a:extLst>
          </p:cNvPr>
          <p:cNvSpPr/>
          <p:nvPr/>
        </p:nvSpPr>
        <p:spPr>
          <a:xfrm>
            <a:off x="446810" y="-153136"/>
            <a:ext cx="4495801" cy="71711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115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พิสูจน์ต้นไม้</a:t>
            </a:r>
          </a:p>
          <a:p>
            <a:r>
              <a:rPr lang="th-TH" sz="115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ด้วยผลของมัน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2F584-4C6C-E847-1C1A-0536A1857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367" y="5907023"/>
            <a:ext cx="7422191" cy="822960"/>
          </a:xfrm>
        </p:spPr>
        <p:txBody>
          <a:bodyPr/>
          <a:lstStyle/>
          <a:p>
            <a:r>
              <a:rPr lang="th-TH" sz="115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ขอพระเจ้าอวยพร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B54847-E4DC-5E26-8B82-D84CB2A8E63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97C12-1AD7-FA5D-6796-F6FC24641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52391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984</TotalTime>
  <Words>1123</Words>
  <Application>Microsoft Office PowerPoint</Application>
  <PresentationFormat>Widescreen</PresentationFormat>
  <Paragraphs>78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Tahoma</vt:lpstr>
      <vt:lpstr>TH SarabunPSK</vt:lpstr>
      <vt:lpstr>Retrospect</vt:lpstr>
      <vt:lpstr>PowerPoint Presentation</vt:lpstr>
      <vt:lpstr>PowerPoint Presentation</vt:lpstr>
      <vt:lpstr> ยอห์น 15 8 ​พระ​บิดา​ของ​เรา​ทรง​ได้รับ​เกียรติ​เพราะ​เหตุ​นี้​คือ​เมื่อ​ท่าน​ทั้ง​หลาย​เกิดผล​มาก ท่าน​ก็​เป็น​สาวก​ของ​เรา​ </vt:lpstr>
      <vt:lpstr>PowerPoint Presentation</vt:lpstr>
      <vt:lpstr>ขอพระเจ้าอวยพร</vt:lpstr>
    </vt:vector>
  </TitlesOfParts>
  <Manager>TANNACHART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ราคาที่คุณต้องจ่ายกับการไม่มีน้ำมัน</dc:title>
  <dc:creator>user;TANNACHART</dc:creator>
  <cp:keywords>TANNACHART</cp:keywords>
  <cp:lastModifiedBy>user</cp:lastModifiedBy>
  <cp:revision>363</cp:revision>
  <dcterms:created xsi:type="dcterms:W3CDTF">2022-08-06T02:20:15Z</dcterms:created>
  <dcterms:modified xsi:type="dcterms:W3CDTF">2022-08-14T12:49:20Z</dcterms:modified>
</cp:coreProperties>
</file>