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4"/>
  </p:notesMasterIdLst>
  <p:sldIdLst>
    <p:sldId id="375" r:id="rId2"/>
    <p:sldId id="362" r:id="rId3"/>
    <p:sldId id="422" r:id="rId4"/>
    <p:sldId id="360" r:id="rId5"/>
    <p:sldId id="298" r:id="rId6"/>
    <p:sldId id="309" r:id="rId7"/>
    <p:sldId id="423" r:id="rId8"/>
    <p:sldId id="406" r:id="rId9"/>
    <p:sldId id="363" r:id="rId10"/>
    <p:sldId id="343" r:id="rId11"/>
    <p:sldId id="430" r:id="rId12"/>
    <p:sldId id="43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69F7-2F8F-4DA9-8327-DEEFFCF02989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2284E-4E2A-42B2-BD18-0F424A66760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95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F21AD-071C-4F41-A6E7-DF434492AF1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2179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9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52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6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98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83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41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7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3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560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C5BF-F1AB-4FF1-90A6-DEF18E091ADB}" type="datetimeFigureOut">
              <a:rPr lang="th-TH" smtClean="0"/>
              <a:t>24/04/66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5ACB70-9E82-4DAD-85BC-87AFD415F6A0}" type="slidenum">
              <a:rPr lang="th-TH" smtClean="0"/>
              <a:t>‹#›</a:t>
            </a:fld>
            <a:endParaRPr lang="th-TH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5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D53B2-844B-CD29-C519-CCDD9AE28E3A}"/>
              </a:ext>
            </a:extLst>
          </p:cNvPr>
          <p:cNvSpPr txBox="1"/>
          <p:nvPr/>
        </p:nvSpPr>
        <p:spPr>
          <a:xfrm>
            <a:off x="4136567" y="116690"/>
            <a:ext cx="791858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40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45:1 </a:t>
            </a:r>
            <a:r>
              <a:rPr lang="th-TH" sz="32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จิตใจ​ข้าพเจ้า​ล้น​ไหล​ด้วย​แนวคิด​ดี ข้าพเจ้า​เล่า​บท​ประพันธ์​ของ​ข้าพเจ้า​ถวาย​พระ​ราชา 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ลิ้น​ของ​ข้าพเจ้า​เหมือน​ปาก​กาของ​อาลักษณ์​ที่​ชำนาญ</a:t>
            </a:r>
          </a:p>
          <a:p>
            <a:pPr marR="450" algn="l" rtl="0"/>
            <a:endParaRPr lang="th-TH" sz="40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B6A73-D399-74D2-88F5-11E266C3E7AC}"/>
              </a:ext>
            </a:extLst>
          </p:cNvPr>
          <p:cNvSpPr txBox="1"/>
          <p:nvPr/>
        </p:nvSpPr>
        <p:spPr>
          <a:xfrm>
            <a:off x="4189442" y="2274838"/>
            <a:ext cx="78657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45:1 </a:t>
            </a:r>
            <a:r>
              <a:rPr lang="en-US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 heart is stirred by a beautiful song. I say, “I have composed this special song for the king;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 tongue is as skilled as the stylus of an experienced scribe.”</a:t>
            </a: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F84F9-DCC2-910E-7777-67A8A9DA8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8" y="116690"/>
            <a:ext cx="3648269" cy="5446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EB454-8AEE-822B-BE6C-4EC8AFD44BA1}"/>
              </a:ext>
            </a:extLst>
          </p:cNvPr>
          <p:cNvSpPr txBox="1"/>
          <p:nvPr/>
        </p:nvSpPr>
        <p:spPr>
          <a:xfrm>
            <a:off x="4189443" y="4157356"/>
            <a:ext cx="8002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พูดว่าสำเร็จ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พูดเพื่อครอบครองก่อน เรา</a:t>
            </a:r>
            <a:r>
              <a:rPr lang="th-TH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เขียนอนาคตด้วยปากของ</a:t>
            </a:r>
            <a:r>
              <a:rPr lang="th-TH" sz="4000" b="1" i="0" u="none" strike="noStrik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เรา การพูด</a:t>
            </a:r>
            <a:r>
              <a:rPr lang="th-TH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ออกมาคือปากกาของการเขียนบท วาจาศักดิ์สิทธิ์อยู่ใน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ผู้ที่เชื่อ</a:t>
            </a:r>
            <a:r>
              <a:rPr lang="th-TH" sz="40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ในพระเยซู 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784700-E817-56AD-0EE2-8AAE7649CCCB}"/>
              </a:ext>
            </a:extLst>
          </p:cNvPr>
          <p:cNvSpPr txBox="1"/>
          <p:nvPr/>
        </p:nvSpPr>
        <p:spPr>
          <a:xfrm>
            <a:off x="228600" y="6228890"/>
            <a:ext cx="6186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latin typeface="Tahoma" panose="020B0604030504040204" pitchFamily="34" charset="0"/>
              </a:rPr>
              <a:t>   มธ. 16:19, มธ. 18:18</a:t>
            </a:r>
          </a:p>
        </p:txBody>
      </p:sp>
    </p:spTree>
    <p:extLst>
      <p:ext uri="{BB962C8B-B14F-4D97-AF65-F5344CB8AC3E}">
        <p14:creationId xmlns:p14="http://schemas.microsoft.com/office/powerpoint/2010/main" val="78374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D52261-CDA8-6EB7-845E-08E55D74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54" y="117885"/>
            <a:ext cx="5168626" cy="310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สี่เหลี่ยมผืนผ้า 3"/>
          <p:cNvSpPr/>
          <p:nvPr/>
        </p:nvSpPr>
        <p:spPr>
          <a:xfrm>
            <a:off x="117520" y="118212"/>
            <a:ext cx="6637596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ถ้าคิดว่า </a:t>
            </a:r>
          </a:p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ผู้ที่รักพระเจ้า (รับใช้) รักการทรงสถิตของพระเจ้า (พระวิญญาณบริสุทธิ์) จะได้พบอะไร 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ตัวอย่าง </a:t>
            </a:r>
          </a:p>
          <a:p>
            <a:pPr algn="ctr"/>
            <a:r>
              <a:rPr lang="th-TH" sz="9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ชีวิตของดาวิด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F2F81-A029-CC16-2393-205941A45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54" y="3429000"/>
            <a:ext cx="5168626" cy="253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CB6CF8-96A1-2744-A938-EFA7757007B5}"/>
              </a:ext>
            </a:extLst>
          </p:cNvPr>
          <p:cNvSpPr txBox="1"/>
          <p:nvPr/>
        </p:nvSpPr>
        <p:spPr>
          <a:xfrm>
            <a:off x="186812" y="28069"/>
            <a:ext cx="57333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11:9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และ​ดาวิด​ทรง​</a:t>
            </a:r>
            <a:r>
              <a:rPr lang="th-TH" sz="44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จำเริญ​ยิ่งๆ ขึ้น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เพราะ​ว่า​พระ​เจ้า​จอม​โยธา​ทรง​สถิต​กับ​พระ​องค์​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0CC42-109B-6471-BA66-0074AA68A9B6}"/>
              </a:ext>
            </a:extLst>
          </p:cNvPr>
          <p:cNvSpPr txBox="1"/>
          <p:nvPr/>
        </p:nvSpPr>
        <p:spPr>
          <a:xfrm>
            <a:off x="186812" y="4269007"/>
            <a:ext cx="84982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36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36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14:17 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กิตติศัพท์​ของ​ดาวิด​ก็</a:t>
            </a:r>
            <a:r>
              <a:rPr lang="th-TH" sz="44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​ลือ​ไปสู่​บรรดา​ประเทศ</a:t>
            </a:r>
            <a:r>
              <a:rPr lang="th-TH" sz="4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​ทั้ง​หลาย และ​พระ​เจ้า​ทรง​ให้​ประชาชาติ​ทั้ง​ปวง​ครั่น​คร้าม​ดาวิด​</a:t>
            </a:r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36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51CF3-817A-4F0A-927A-4A4737D782DB}"/>
              </a:ext>
            </a:extLst>
          </p:cNvPr>
          <p:cNvSpPr txBox="1"/>
          <p:nvPr/>
        </p:nvSpPr>
        <p:spPr>
          <a:xfrm>
            <a:off x="5339160" y="3356367"/>
            <a:ext cx="33458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ชื่อเสียงดี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374AE-B139-CA0E-3CE1-CE091C2F578E}"/>
              </a:ext>
            </a:extLst>
          </p:cNvPr>
          <p:cNvSpPr txBox="1"/>
          <p:nvPr/>
        </p:nvSpPr>
        <p:spPr>
          <a:xfrm>
            <a:off x="1665333" y="1739196"/>
            <a:ext cx="487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เจริญ+อำนาจ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0DA4B-D85F-0DEB-E0AD-A8036941E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1"/>
          <a:stretch/>
        </p:blipFill>
        <p:spPr>
          <a:xfrm>
            <a:off x="8654772" y="2345432"/>
            <a:ext cx="3448738" cy="376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AE87D-4AA2-BD2F-8D5B-CF34EAC18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91" y="82604"/>
            <a:ext cx="2940709" cy="2018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14CD3-CEFE-59D9-FED2-1D8695BE6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2" y="82604"/>
            <a:ext cx="3271445" cy="2182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D318C9-A098-7671-876D-DB9D6E3DB009}"/>
              </a:ext>
            </a:extLst>
          </p:cNvPr>
          <p:cNvSpPr txBox="1"/>
          <p:nvPr/>
        </p:nvSpPr>
        <p:spPr>
          <a:xfrm>
            <a:off x="186812" y="3086486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 err="1"/>
              <a:t>David</a:t>
            </a:r>
            <a:r>
              <a:rPr lang="th-TH" dirty="0"/>
              <a:t>’s </a:t>
            </a:r>
            <a:r>
              <a:rPr lang="th-TH" dirty="0" err="1"/>
              <a:t>power</a:t>
            </a:r>
            <a:r>
              <a:rPr lang="th-TH" dirty="0"/>
              <a:t> </a:t>
            </a:r>
            <a:r>
              <a:rPr lang="th-TH" dirty="0" err="1"/>
              <a:t>steadily</a:t>
            </a:r>
            <a:r>
              <a:rPr lang="th-TH" dirty="0"/>
              <a:t> </a:t>
            </a:r>
            <a:r>
              <a:rPr lang="th-TH" dirty="0" err="1"/>
              <a:t>grew</a:t>
            </a:r>
            <a:r>
              <a:rPr lang="th-TH" dirty="0"/>
              <a:t>, </a:t>
            </a:r>
            <a:r>
              <a:rPr lang="th-TH" dirty="0" err="1"/>
              <a:t>for</a:t>
            </a:r>
            <a:r>
              <a:rPr lang="th-TH" dirty="0"/>
              <a:t> </a:t>
            </a:r>
            <a:r>
              <a:rPr lang="th-TH" dirty="0" err="1"/>
              <a:t>the</a:t>
            </a:r>
            <a:r>
              <a:rPr lang="th-TH" dirty="0"/>
              <a:t> LORD of </a:t>
            </a:r>
            <a:r>
              <a:rPr lang="th-TH" dirty="0" err="1"/>
              <a:t>Heaven</a:t>
            </a:r>
            <a:r>
              <a:rPr lang="th-TH" dirty="0"/>
              <a:t>’s </a:t>
            </a:r>
            <a:r>
              <a:rPr lang="th-TH" dirty="0" err="1"/>
              <a:t>Armies</a:t>
            </a:r>
            <a:r>
              <a:rPr lang="th-TH" dirty="0"/>
              <a:t> </a:t>
            </a:r>
            <a:r>
              <a:rPr lang="th-TH" dirty="0" err="1"/>
              <a:t>was</a:t>
            </a:r>
            <a:r>
              <a:rPr lang="th-TH" dirty="0"/>
              <a:t> </a:t>
            </a:r>
            <a:r>
              <a:rPr lang="th-TH" dirty="0" err="1"/>
              <a:t>with</a:t>
            </a:r>
            <a:r>
              <a:rPr lang="th-TH" dirty="0"/>
              <a:t> </a:t>
            </a:r>
            <a:r>
              <a:rPr lang="th-TH" dirty="0" err="1"/>
              <a:t>him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013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3D85FC-9D6F-5AC2-AB8B-39A7C1308D1B}"/>
              </a:ext>
            </a:extLst>
          </p:cNvPr>
          <p:cNvSpPr txBox="1"/>
          <p:nvPr/>
        </p:nvSpPr>
        <p:spPr>
          <a:xfrm>
            <a:off x="190399" y="178593"/>
            <a:ext cx="757019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18:6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แล้ว​ดาวิด​ทรง​ตั้ง​ทหาร​ประจำ​ป้อม​ใน​ซีเรีย​แห่ง​เมือง​ดามัสกัส และ​คน​ซีเรีย​เป็น​ผู้รับ​ใช้​ของ​ดาวิด และ​นำ​บรรณาการ​มา​ถวาย ดาวิด​เสด็จ​ไป ณ ที่​ใด​พระ​เจ้า​ทรง​</a:t>
            </a:r>
            <a:r>
              <a:rPr lang="th-TH" sz="4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ประทาน​ชัย​ชนะ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แก่​พระ​องค์​ที่​นั่น​</a:t>
            </a:r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C8EBF-710F-0340-9EDA-1EE67A6F61AC}"/>
              </a:ext>
            </a:extLst>
          </p:cNvPr>
          <p:cNvSpPr txBox="1"/>
          <p:nvPr/>
        </p:nvSpPr>
        <p:spPr>
          <a:xfrm>
            <a:off x="190398" y="2536896"/>
            <a:ext cx="757019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18:14 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ดาวิด​จึง​ทรง​</a:t>
            </a:r>
            <a:r>
              <a:rPr lang="th-TH" sz="4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ครอบ​ครอง</a:t>
            </a:r>
            <a:r>
              <a:rPr lang="th-TH" sz="4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​เหนือ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​อิสราเอล​ทั้งสิ้น และ​พระ​องค์​ทรง​ให้​ความ​ยุติธรรม​และ​ความ​เที่ยง​ธรรม​แก่​ประชาชน​ของ​พระ​องค์​ทั้งสิ้น​</a:t>
            </a:r>
            <a:endParaRPr lang="th-TH" sz="28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A5CFC-3074-67FF-7D6D-67CD8C7BF6E3}"/>
              </a:ext>
            </a:extLst>
          </p:cNvPr>
          <p:cNvSpPr txBox="1"/>
          <p:nvPr/>
        </p:nvSpPr>
        <p:spPr>
          <a:xfrm>
            <a:off x="190396" y="4442451"/>
            <a:ext cx="7272287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29:28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แล้ว​พระ​องค์​สิ้น​พระ​ชนม์​เมื่อ​ทรง​พระ​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ชรา​มาก หง่อม​แล้ว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ทั้ง​ทรง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​มั่ง​คั่ง​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มี​พระ​เกียรติ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​และ​ซา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โล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มอน​</a:t>
            </a:r>
            <a:r>
              <a:rPr lang="th-TH" sz="36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โอรส​ของ​พระ​องค์​ครอบ​ครอง​แทน​พระ​องค์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endParaRPr lang="th-TH" sz="28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800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327C9-298E-0F83-F64F-37D880AF9B27}"/>
              </a:ext>
            </a:extLst>
          </p:cNvPr>
          <p:cNvSpPr txBox="1"/>
          <p:nvPr/>
        </p:nvSpPr>
        <p:spPr>
          <a:xfrm>
            <a:off x="7618696" y="4442451"/>
            <a:ext cx="45733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8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พศด</a:t>
            </a:r>
            <a:r>
              <a:rPr lang="th-TH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29:28 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 died at a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good old age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having enjoyed long life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wealth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and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honor</a:t>
            </a:r>
            <a:r>
              <a:rPr lang="en-US" sz="28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His son Solomon succeeded him.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36300-5655-9A61-EB2D-A1EB1BFC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590" y="178593"/>
            <a:ext cx="4130473" cy="413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08B65F-2D7B-C6FF-AF5C-EFF33FB00F9B}"/>
              </a:ext>
            </a:extLst>
          </p:cNvPr>
          <p:cNvSpPr txBox="1"/>
          <p:nvPr/>
        </p:nvSpPr>
        <p:spPr>
          <a:xfrm>
            <a:off x="576944" y="472205"/>
            <a:ext cx="60836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 rtl="0"/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ยก. 3:1 </a:t>
            </a:r>
            <a:r>
              <a:rPr lang="th-TH" sz="40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ดูก่อน​พี่​น้อง​ของ​ข้าพเจ้า อย่า​ให้​เป็น​อาจารย์​กัน​มาก​หลาย​คน​เลย เพราะ​ท่าน​ก็​รู้​ว่า เรา​ทั้ง​หลาย​ที่​เป็น​ผู้สอน​นั้น จะ​ได้รับ​</a:t>
            </a:r>
            <a:r>
              <a:rPr lang="th-TH" sz="4000" b="1" i="0" u="sng" strike="noStrike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การ​ทรง​พิพากษา​ที่​เข้มงวด​กว่า​ผู้อื่น​</a:t>
            </a:r>
          </a:p>
          <a:p>
            <a:pPr marR="450" algn="thaiDist" rtl="0"/>
            <a:endParaRPr lang="th-TH" sz="4000" b="1" i="0" u="none" strike="noStrike" baseline="0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EA4A3-C397-E62C-5306-97424A0B1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54" y="288997"/>
            <a:ext cx="4933289" cy="2614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35E52-9B3D-7A70-9F17-23D948476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0" y="4560180"/>
            <a:ext cx="2352911" cy="1571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3FEDF-4153-5C55-C593-897985E4F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901" y="4555010"/>
            <a:ext cx="2964842" cy="1556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F2D6CE-36B5-87F9-FADB-EC97F0C6B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23" y="4558494"/>
            <a:ext cx="2352910" cy="1556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239DF6-AA3E-647E-244C-5957F2A9F366}"/>
              </a:ext>
            </a:extLst>
          </p:cNvPr>
          <p:cNvSpPr txBox="1"/>
          <p:nvPr/>
        </p:nvSpPr>
        <p:spPr>
          <a:xfrm>
            <a:off x="174950" y="6385795"/>
            <a:ext cx="11889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i="0" dirty="0">
                <a:solidFill>
                  <a:srgbClr val="FF0000"/>
                </a:solidFill>
                <a:effectLst/>
                <a:latin typeface="bai jamjuree"/>
              </a:rPr>
              <a:t>“ส่วนเราบอกพวกท่านว่าคำ (</a:t>
            </a:r>
            <a:r>
              <a:rPr lang="th-TH" sz="2000" b="1" i="0" dirty="0" err="1">
                <a:solidFill>
                  <a:srgbClr val="FF0000"/>
                </a:solidFill>
                <a:effectLst/>
                <a:latin typeface="bai jamjuree"/>
              </a:rPr>
              <a:t>เร</a:t>
            </a:r>
            <a:r>
              <a:rPr lang="th-TH" sz="2000" b="1" i="0" dirty="0">
                <a:solidFill>
                  <a:srgbClr val="FF0000"/>
                </a:solidFill>
                <a:effectLst/>
                <a:latin typeface="bai jamjuree"/>
              </a:rPr>
              <a:t>มา) ที่ไม่เป็นสาระทุกคำซึ่งมนุษย์พูดนั้น มนุษย์จะต้องรับผิดชอบถ้อยคำเหล่านั้นใน</a:t>
            </a:r>
            <a:r>
              <a:rPr lang="th-TH" sz="2000" b="1" i="0" dirty="0" err="1">
                <a:solidFill>
                  <a:srgbClr val="FF0000"/>
                </a:solidFill>
                <a:effectLst/>
                <a:latin typeface="bai jamjuree"/>
              </a:rPr>
              <a:t>วั</a:t>
            </a:r>
            <a:r>
              <a:rPr lang="th-TH" sz="2000" b="1" i="0" dirty="0">
                <a:solidFill>
                  <a:srgbClr val="FF0000"/>
                </a:solidFill>
                <a:effectLst/>
                <a:latin typeface="bai jamjuree"/>
              </a:rPr>
              <a:t>นพิพาก‌ษา” (มธ. 12:36)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FC55D-C577-AA68-D7AE-5F04D2A6F2BE}"/>
              </a:ext>
            </a:extLst>
          </p:cNvPr>
          <p:cNvSpPr txBox="1"/>
          <p:nvPr/>
        </p:nvSpPr>
        <p:spPr>
          <a:xfrm>
            <a:off x="6997454" y="345860"/>
            <a:ext cx="4933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1600" b="1" i="0" u="none" strike="noStrike" baseline="0" dirty="0">
                <a:solidFill>
                  <a:srgbClr val="417CBE"/>
                </a:solidFill>
                <a:latin typeface="Tahoma" panose="020B0604030504040204" pitchFamily="34" charset="0"/>
              </a:rPr>
              <a:t>ทต. 2:1 </a:t>
            </a:r>
            <a:r>
              <a:rPr lang="th-TH" sz="2000" b="1" i="0" u="none" strike="noStrike" baseline="0" dirty="0">
                <a:solidFill>
                  <a:srgbClr val="080000"/>
                </a:solidFill>
                <a:latin typeface="Tahoma" panose="020B0604030504040204" pitchFamily="34" charset="0"/>
              </a:rPr>
              <a:t>ฝ่ายท่านจงสั่งสอนให้สอดคล้องกับคำสอนอันถูกต้อง</a:t>
            </a:r>
            <a:endParaRPr lang="th-TH" sz="16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sz="1600" b="1" i="0" u="none" strike="noStrike" baseline="0" dirty="0">
              <a:solidFill>
                <a:srgbClr val="417CBE"/>
              </a:solidFill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2F537-9D57-4D23-3C2F-295C55A1F91F}"/>
              </a:ext>
            </a:extLst>
          </p:cNvPr>
          <p:cNvSpPr txBox="1"/>
          <p:nvPr/>
        </p:nvSpPr>
        <p:spPr>
          <a:xfrm>
            <a:off x="496620" y="4548860"/>
            <a:ext cx="235291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i="0" cap="all" dirty="0">
                <a:solidFill>
                  <a:srgbClr val="0000CC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157  แห่งประมวลกฎหมายอาญา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F17D4-0C0B-77D5-0B7A-83B7F691A4C8}"/>
              </a:ext>
            </a:extLst>
          </p:cNvPr>
          <p:cNvSpPr txBox="1"/>
          <p:nvPr/>
        </p:nvSpPr>
        <p:spPr>
          <a:xfrm>
            <a:off x="1592762" y="3231571"/>
            <a:ext cx="102384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เพราะ​เรา​ทุก​คน​ทำ​ผิดพลาด​ไป​หลายๆ อย่าง ถ้า​ผู้ใด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​มิได้​ทำ​ผิด​ทาง​วาจา 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ผู้​นั้น​ก็​เป็น​</a:t>
            </a:r>
            <a:r>
              <a:rPr lang="th-TH" sz="40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คน​ดี​รอบคอบ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​แล้ว และ​สามารถ</a:t>
            </a:r>
            <a:r>
              <a:rPr lang="th-TH" sz="40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​บังคับ​ทั้งตัว​ไว้​ได้</a:t>
            </a:r>
            <a:r>
              <a:rPr lang="th-TH" sz="40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​ด้วย​</a:t>
            </a:r>
            <a:endParaRPr lang="th-TH" sz="40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0D900B-04CD-2E66-7332-43465F93E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21" y="4548860"/>
            <a:ext cx="2352910" cy="154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6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41140-3D4B-D2CC-3352-DB68FAB47E2E}"/>
              </a:ext>
            </a:extLst>
          </p:cNvPr>
          <p:cNvSpPr txBox="1"/>
          <p:nvPr/>
        </p:nvSpPr>
        <p:spPr>
          <a:xfrm>
            <a:off x="866192" y="1137790"/>
            <a:ext cx="10459616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พระเจ้าเป็นพระเจ้า</a:t>
            </a:r>
          </a:p>
          <a:p>
            <a:pPr algn="ctr"/>
            <a:r>
              <a:rPr lang="th-TH" sz="1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ที่ไม่เลือกที่รักมักที่ชัง</a:t>
            </a:r>
          </a:p>
        </p:txBody>
      </p:sp>
    </p:spTree>
    <p:extLst>
      <p:ext uri="{BB962C8B-B14F-4D97-AF65-F5344CB8AC3E}">
        <p14:creationId xmlns:p14="http://schemas.microsoft.com/office/powerpoint/2010/main" val="329122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965BCC-A453-8B26-C8B6-BACB1E40EF85}"/>
              </a:ext>
            </a:extLst>
          </p:cNvPr>
          <p:cNvSpPr txBox="1"/>
          <p:nvPr/>
        </p:nvSpPr>
        <p:spPr>
          <a:xfrm>
            <a:off x="223935" y="80370"/>
            <a:ext cx="649410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thaiDist"/>
            <a:r>
              <a:rPr lang="th-TH" sz="3600" b="1" i="0" u="none" strike="noStrike" baseline="3000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อิสยา</a:t>
            </a:r>
            <a:r>
              <a:rPr lang="th-TH" sz="3600" b="1" i="0" u="none" strike="noStrike" baseline="0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ห์</a:t>
            </a:r>
            <a:r>
              <a:rPr lang="th-TH" sz="36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58</a:t>
            </a:r>
          </a:p>
          <a:p>
            <a:pPr marR="450" algn="thaiDist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“ถ้า​เจ้า​หยุด​เหยียบ​ย่ำ​วันสะบาโต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คือ​จาก​การ​ทำ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​ใน​วัน​บริสุทธิ์​ของ​เรา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และ​เรียก​สะบาโต​ว่า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วัน​ปีติ​ยินดี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และ​เรียก​วัน​บริสุทธิ์​ของ​พระ​เจ้า​ว่า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วัน​มี​เกียรติ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ถ้า​เจ้า​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ให้​เกียรติ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​มัน 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ไม่​ไป​ตาม​ทาง​ของ​เจ้า​เอง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​ทำ​ตามใจ​ของ​เจ้า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หรือ​</a:t>
            </a:r>
            <a:r>
              <a:rPr lang="th-TH" sz="36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พูด​แต่​เรื่อง​ไร้​สาระ </a:t>
            </a:r>
          </a:p>
          <a:p>
            <a:pPr marR="450" algn="thaiDist" rtl="0"/>
            <a:r>
              <a:rPr lang="th-TH" sz="36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แล้ว​เจ้า​จะ​ได้​ความ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​ปีติ​ยินดี​ใน​พระ​เจ้า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และ​เรา​จะ​ให้​เจ้า​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ขึ้น​ขี่​อยู่​บน​ที่​สูง​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ของ​แผ่นดิน​โลก</a:t>
            </a:r>
          </a:p>
          <a:p>
            <a:pPr marR="0" algn="thaiDist"/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และ​เรา​จะ​</a:t>
            </a:r>
            <a:r>
              <a:rPr lang="th-TH" sz="36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เลี้ยง​เจ้า​ด้วย​มรดก​ของ​ยาโคบ​</a:t>
            </a:r>
            <a:r>
              <a:rPr lang="th-TH" sz="36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บิดา​ของ​เจ้า เพราะ​โอษฐ์​ของ​พระ​เจ้า​ได้​ตรัส​แล้ว”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31F968-347D-38A8-4895-C284B3F1A380}"/>
              </a:ext>
            </a:extLst>
          </p:cNvPr>
          <p:cNvSpPr txBox="1"/>
          <p:nvPr/>
        </p:nvSpPr>
        <p:spPr>
          <a:xfrm>
            <a:off x="223935" y="6284362"/>
            <a:ext cx="119265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กจ. 2:37 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เมื่อ​คน​ทั้ง​หลาย​ได้​ยิน​แล้ว​ก็​</a:t>
            </a:r>
            <a:r>
              <a:rPr lang="th-TH" sz="2400" b="1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รู้สึก​แปลบ​ปลาบ​ใจ 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จึง​กล่าว​แก่​</a:t>
            </a:r>
            <a:r>
              <a:rPr lang="th-TH" sz="2400" b="1" i="0" u="none" strike="noStrike" baseline="0" dirty="0" err="1">
                <a:latin typeface="Tahoma" panose="020B0604030504040204" pitchFamily="34" charset="0"/>
              </a:rPr>
              <a:t>เป</a:t>
            </a:r>
            <a:r>
              <a:rPr lang="th-TH" sz="2400" b="1" i="0" u="none" strike="noStrike" baseline="0" dirty="0">
                <a:latin typeface="Tahoma" panose="020B0604030504040204" pitchFamily="34" charset="0"/>
              </a:rPr>
              <a:t>โตร​และ​อัครทูต​อื่นๆ ว่า “พี่​น้อง​เอ๋ย เรา​จะ​ทำ​อย่างไร​ดี”</a:t>
            </a:r>
            <a:endParaRPr lang="th-TH" b="1" i="0" u="none" strike="noStrike" baseline="0" dirty="0">
              <a:latin typeface="Tahoma" panose="020B0604030504040204" pitchFamily="34" charset="0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AFB58-71A2-69D1-13D1-DFD35944BB57}"/>
              </a:ext>
            </a:extLst>
          </p:cNvPr>
          <p:cNvSpPr txBox="1"/>
          <p:nvPr/>
        </p:nvSpPr>
        <p:spPr>
          <a:xfrm>
            <a:off x="6718041" y="135378"/>
            <a:ext cx="543243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must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observe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Sabbath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rather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anything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please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holy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must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look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forward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Sabbath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treat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LORD’s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holy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day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with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respect</a:t>
            </a:r>
            <a:endParaRPr lang="th-TH" sz="2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must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treat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with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respect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refraining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from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normal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activities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refraining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from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selfish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pursuits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from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making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deals</a:t>
            </a:r>
            <a:r>
              <a:rPr lang="th-TH" sz="2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14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will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find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joy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relationship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LORD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I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will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give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great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prosperity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cause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crops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grow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land</a:t>
            </a:r>
            <a:r>
              <a:rPr lang="th-TH" sz="26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gave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your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ancestor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Jacob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  <a:p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Know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for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certain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that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LORD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has</a:t>
            </a:r>
            <a:r>
              <a:rPr lang="th-TH" sz="26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6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spoken</a:t>
            </a:r>
            <a:endParaRPr lang="th-TH" sz="2600" b="1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579E9-E7A9-3D43-EBC4-8EB91F7AE33B}"/>
              </a:ext>
            </a:extLst>
          </p:cNvPr>
          <p:cNvSpPr txBox="1"/>
          <p:nvPr/>
        </p:nvSpPr>
        <p:spPr>
          <a:xfrm>
            <a:off x="1825691" y="235819"/>
            <a:ext cx="6153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CC0099"/>
                </a:solidFill>
                <a:effectLst/>
                <a:latin typeface="Arial" panose="020B0604020202020204" pitchFamily="34" charset="0"/>
              </a:rPr>
              <a:t>Major </a:t>
            </a:r>
            <a:r>
              <a:rPr lang="en-US" b="0" i="0" dirty="0">
                <a:solidFill>
                  <a:srgbClr val="CC0099"/>
                </a:solidFill>
                <a:effectLst/>
                <a:latin typeface="arial" panose="020B0604020202020204" pitchFamily="34" charset="0"/>
              </a:rPr>
              <a:t>prophet</a:t>
            </a:r>
            <a:endParaRPr lang="th-TH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8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8D341-7C8F-2813-32FE-112C1ACF4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46" y="1134829"/>
            <a:ext cx="4123490" cy="2926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7962CE-C8C4-25C1-42DD-00757811597A}"/>
              </a:ext>
            </a:extLst>
          </p:cNvPr>
          <p:cNvSpPr txBox="1"/>
          <p:nvPr/>
        </p:nvSpPr>
        <p:spPr>
          <a:xfrm>
            <a:off x="9290109" y="1580162"/>
            <a:ext cx="29018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พระเยซูทรงทำอะไรในโลกบ้าง</a:t>
            </a:r>
            <a:endParaRPr lang="th-TH" sz="900" dirty="0">
              <a:solidFill>
                <a:srgbClr val="FFC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8CF89-FD47-33AE-CD81-306C9278C357}"/>
              </a:ext>
            </a:extLst>
          </p:cNvPr>
          <p:cNvGrpSpPr/>
          <p:nvPr/>
        </p:nvGrpSpPr>
        <p:grpSpPr>
          <a:xfrm>
            <a:off x="6463783" y="6564"/>
            <a:ext cx="5526054" cy="6348744"/>
            <a:chOff x="6463783" y="507460"/>
            <a:chExt cx="5526054" cy="63487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38D9C-C697-2A80-8503-DA71F7521AE2}"/>
                </a:ext>
              </a:extLst>
            </p:cNvPr>
            <p:cNvSpPr txBox="1"/>
            <p:nvPr/>
          </p:nvSpPr>
          <p:spPr>
            <a:xfrm>
              <a:off x="6463783" y="50746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ประกาศข่าวประเสริฐ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33FE570-2F95-081B-AD0E-9D2020F4ED5D}"/>
                </a:ext>
              </a:extLst>
            </p:cNvPr>
            <p:cNvSpPr txBox="1"/>
            <p:nvPr/>
          </p:nvSpPr>
          <p:spPr>
            <a:xfrm>
              <a:off x="6463783" y="144435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สั่งสอนความจริง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193847-95A3-BB60-838A-7E4E2165F5D3}"/>
                </a:ext>
              </a:extLst>
            </p:cNvPr>
            <p:cNvSpPr txBox="1"/>
            <p:nvPr/>
          </p:nvSpPr>
          <p:spPr>
            <a:xfrm>
              <a:off x="6463783" y="2479330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สร้างสาวก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08D2FB-3B48-5EA2-5A1E-16CD19630177}"/>
                </a:ext>
              </a:extLst>
            </p:cNvPr>
            <p:cNvSpPr txBox="1"/>
            <p:nvPr/>
          </p:nvSpPr>
          <p:spPr>
            <a:xfrm>
              <a:off x="6463783" y="3429000"/>
              <a:ext cx="55260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36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สำแดงให้โลกรู้ว่าพระเจ้าเป็นอย่างไร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22CA5A-D64C-3DE0-0920-D76486B8FB84}"/>
                </a:ext>
              </a:extLst>
            </p:cNvPr>
            <p:cNvSpPr txBox="1"/>
            <p:nvPr/>
          </p:nvSpPr>
          <p:spPr>
            <a:xfrm>
              <a:off x="6463783" y="4398543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รักษาโรค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50E617-A35B-6E3B-9A36-B1EB75FA7066}"/>
                </a:ext>
              </a:extLst>
            </p:cNvPr>
            <p:cNvSpPr txBox="1"/>
            <p:nvPr/>
          </p:nvSpPr>
          <p:spPr>
            <a:xfrm>
              <a:off x="6463783" y="5306504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ขับผี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065D1D-56D0-0760-25D9-6400001979E4}"/>
                </a:ext>
              </a:extLst>
            </p:cNvPr>
            <p:cNvSpPr txBox="1"/>
            <p:nvPr/>
          </p:nvSpPr>
          <p:spPr>
            <a:xfrm>
              <a:off x="6463783" y="6148318"/>
              <a:ext cx="55260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q"/>
              </a:pPr>
              <a:r>
                <a:rPr lang="th-TH" sz="40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สิ้นพระขนม์ที่ไม้กางเขน ถูกเฆี่ยนตี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BD4D0BD-EDD8-A4EB-694A-10D934A4E7E2}"/>
              </a:ext>
            </a:extLst>
          </p:cNvPr>
          <p:cNvSpPr txBox="1"/>
          <p:nvPr/>
        </p:nvSpPr>
        <p:spPr>
          <a:xfrm>
            <a:off x="9449542" y="5208436"/>
            <a:ext cx="129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สำเร็จแล้ว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A0E31-F94C-34F5-8834-4C7E536798F2}"/>
              </a:ext>
            </a:extLst>
          </p:cNvPr>
          <p:cNvSpPr txBox="1"/>
          <p:nvPr/>
        </p:nvSpPr>
        <p:spPr>
          <a:xfrm>
            <a:off x="202162" y="172237"/>
            <a:ext cx="605945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พระเยซูต้องได้รับเกียรติ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FAA14-3F7F-D894-36F1-C79D6A147E2F}"/>
              </a:ext>
            </a:extLst>
          </p:cNvPr>
          <p:cNvSpPr txBox="1"/>
          <p:nvPr/>
        </p:nvSpPr>
        <p:spPr>
          <a:xfrm>
            <a:off x="345090" y="4100440"/>
            <a:ext cx="60942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กจ. 4:12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​ใน​ผู้อื่น​ความ​รอด​ไม่​มี​เลย ด้วย​ว่า​นาม​อื่น​ซึ่ง​ให้​เรา​ทั้ง​หลาย​รอด​ได้ ไม่​ทรง​โปรด​ให้​มี​ใน​ท่ามกลาง​มนุษย์​ทั่ว​ใต้​ฟ้า”</a:t>
            </a:r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21FDD-A947-3349-73D8-8DE70CF5E1F4}"/>
              </a:ext>
            </a:extLst>
          </p:cNvPr>
          <p:cNvSpPr txBox="1"/>
          <p:nvPr/>
        </p:nvSpPr>
        <p:spPr>
          <a:xfrm>
            <a:off x="345090" y="5064456"/>
            <a:ext cx="6094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รม. 10:9 </a:t>
            </a:r>
            <a:r>
              <a:rPr lang="th-TH" sz="2400" b="1" i="0" u="none" strike="noStrike" baseline="0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คือ​ว่า​ถ้า​ท่าน​จะ​รับ​ด้วย​ปาก​ของ​ท่าน​ว่า ​พระ​เยซู​ทรง​เป็น​องค์​พระ​ผู้​เป็น​เจ้า และ​เชื่อ​ใน​จิตใจ​ว่า ​พระ​เจ้า​ได้​ทรง​ชุบ​พระ​องค์​ให้​เป็น​ขึ้น​มา​จาก​ความ​ตาย ท่าน​จะ​รอด​</a:t>
            </a:r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48905A-2F84-D010-F211-48735C8A184E}"/>
              </a:ext>
            </a:extLst>
          </p:cNvPr>
          <p:cNvSpPr txBox="1"/>
          <p:nvPr/>
        </p:nvSpPr>
        <p:spPr>
          <a:xfrm>
            <a:off x="202162" y="6427113"/>
            <a:ext cx="121838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มธ. 11:28 </a:t>
            </a:r>
            <a:r>
              <a:rPr lang="th-TH" sz="2400" b="0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บรรดา​ผู้​ทำงาน​เหน็ด​เหนื่อย​และ​แบก​ภาระ​หนัก จง​มา​หา​เรา และ​เรา​จะ​ให้​ท่าน​ทั้ง​หลาย หาย​เหนื่อย​เป็น​สุข​</a:t>
            </a:r>
            <a:endParaRPr lang="th-TH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29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5105400" y="3276600"/>
            <a:ext cx="52578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5181600" y="1219200"/>
            <a:ext cx="52578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76400" y="25908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เชื่อพระเยซู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705600" y="1828800"/>
            <a:ext cx="2326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รอดไปสวรรค์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5000" y="3886200"/>
            <a:ext cx="3930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ความบาปได้รับการอภัย</a:t>
            </a:r>
          </a:p>
        </p:txBody>
      </p:sp>
      <p:sp>
        <p:nvSpPr>
          <p:cNvPr id="6" name="ลูกศรขวา 5"/>
          <p:cNvSpPr/>
          <p:nvPr/>
        </p:nvSpPr>
        <p:spPr>
          <a:xfrm>
            <a:off x="4419600" y="2819400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71103" y="284202"/>
            <a:ext cx="250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FF0000"/>
                </a:solidFill>
              </a:rPr>
              <a:t>พระคุณ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4BC882-1A28-C81D-7CD4-B21229521824}"/>
              </a:ext>
            </a:extLst>
          </p:cNvPr>
          <p:cNvSpPr txBox="1"/>
          <p:nvPr/>
        </p:nvSpPr>
        <p:spPr>
          <a:xfrm>
            <a:off x="10555878" y="1828800"/>
            <a:ext cx="17261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สวรรค์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3A1AB-94A3-5EEF-73AC-BB9B1677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04" y="759689"/>
            <a:ext cx="4793699" cy="4852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7E945-DF73-A707-D2CA-0608E7D70CEF}"/>
              </a:ext>
            </a:extLst>
          </p:cNvPr>
          <p:cNvSpPr txBox="1"/>
          <p:nvPr/>
        </p:nvSpPr>
        <p:spPr>
          <a:xfrm>
            <a:off x="8705461" y="3406803"/>
            <a:ext cx="35618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sz="2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90:10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กำหนด​ปี​ของ​ข้า​พระ​องค์​คือ​เจ็ด​สิบ หรือ​สุดแต่​เรื่อง​กำลัง ​ก็​ถึง​แปด​สิบ แต่​ช่วง​ชีวิต​นั้น​มี​แต่​งาน​และ​ความ​ลำบาก ไม่​ช้า​ก็​สูญ​ไป​และ​ข้า​พระ​องค์​ก็​จาก​ไป </a:t>
            </a:r>
            <a:r>
              <a:rPr lang="th-TH" sz="2400" b="1" i="0" u="none" strike="noStrike" baseline="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สดด. 90:12 </a:t>
            </a:r>
            <a:r>
              <a:rPr lang="th-TH" sz="24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ขอ​พระ​องค์​ทรง​สอน​ให้​นับวัน​ของ​ข้า​พระ​องค์ เพื่อ​ข้า​พระ​องค์​ทั้ง​หลาย​จะ​มี​จิตใจ​ที่​มี​ปัญญา</a:t>
            </a:r>
            <a:endParaRPr lang="th-TH" sz="2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450" algn="l" rtl="0"/>
            <a:endParaRPr lang="th-TH" sz="2400" b="1" i="0" u="none" strike="noStrike" baseline="0" dirty="0">
              <a:solidFill>
                <a:srgbClr val="417CB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F401D0-92E6-EC01-34DC-44C088765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99360"/>
              </p:ext>
            </p:extLst>
          </p:nvPr>
        </p:nvGraphicFramePr>
        <p:xfrm>
          <a:off x="9651740" y="338687"/>
          <a:ext cx="2235460" cy="2811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216491997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239926091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อายุ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เลขนาฬิกา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294119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5074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866718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462977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240790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896728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938264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37806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th-TH" sz="20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th-TH" sz="20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37708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C6385B-BBFD-BC58-E46D-596307AE0C94}"/>
              </a:ext>
            </a:extLst>
          </p:cNvPr>
          <p:cNvGraphicFramePr>
            <a:graphicFrameLocks noGrp="1"/>
          </p:cNvGraphicFramePr>
          <p:nvPr/>
        </p:nvGraphicFramePr>
        <p:xfrm>
          <a:off x="6583358" y="131944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1104048980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21993037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783497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C9C59E-1408-4FA1-5163-5D014F8FC57A}"/>
              </a:ext>
            </a:extLst>
          </p:cNvPr>
          <p:cNvGraphicFramePr>
            <a:graphicFrameLocks noGrp="1"/>
          </p:cNvGraphicFramePr>
          <p:nvPr/>
        </p:nvGraphicFramePr>
        <p:xfrm>
          <a:off x="7266307" y="3055620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591117697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75814927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812963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65FD61-F9A9-0304-FC11-FFFB81F1F64D}"/>
              </a:ext>
            </a:extLst>
          </p:cNvPr>
          <p:cNvGraphicFramePr>
            <a:graphicFrameLocks noGrp="1"/>
          </p:cNvGraphicFramePr>
          <p:nvPr/>
        </p:nvGraphicFramePr>
        <p:xfrm>
          <a:off x="6583358" y="4806323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554507215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127965597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324761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B4CC22-E9BB-D608-9FE2-51CC45EFA0F7}"/>
              </a:ext>
            </a:extLst>
          </p:cNvPr>
          <p:cNvGraphicFramePr>
            <a:graphicFrameLocks noGrp="1"/>
          </p:cNvGraphicFramePr>
          <p:nvPr/>
        </p:nvGraphicFramePr>
        <p:xfrm>
          <a:off x="3751727" y="561236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173150431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68181669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939356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911F97F-110D-D056-8872-8DD950FD9A43}"/>
              </a:ext>
            </a:extLst>
          </p:cNvPr>
          <p:cNvGraphicFramePr>
            <a:graphicFrameLocks noGrp="1"/>
          </p:cNvGraphicFramePr>
          <p:nvPr/>
        </p:nvGraphicFramePr>
        <p:xfrm>
          <a:off x="920097" y="4806323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2760342113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45090094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828121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9D383B7-9A0B-3821-8783-E38E1CCEA257}"/>
              </a:ext>
            </a:extLst>
          </p:cNvPr>
          <p:cNvGraphicFramePr>
            <a:graphicFrameLocks noGrp="1"/>
          </p:cNvGraphicFramePr>
          <p:nvPr/>
        </p:nvGraphicFramePr>
        <p:xfrm>
          <a:off x="237148" y="3055620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789648249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15619550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07897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93C2197-DEE3-8B89-820B-F08A0924F989}"/>
              </a:ext>
            </a:extLst>
          </p:cNvPr>
          <p:cNvGraphicFramePr>
            <a:graphicFrameLocks noGrp="1"/>
          </p:cNvGraphicFramePr>
          <p:nvPr/>
        </p:nvGraphicFramePr>
        <p:xfrm>
          <a:off x="789049" y="1319442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3502225553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111252875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rgbClr val="FF0000"/>
                          </a:solidFill>
                          <a:effectLst/>
                        </a:rPr>
                        <a:t>70</a:t>
                      </a:r>
                      <a:endParaRPr lang="th-TH" sz="2400" b="1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0853488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8140C5-95A6-F25F-E20F-86D4A80D7CC0}"/>
              </a:ext>
            </a:extLst>
          </p:cNvPr>
          <p:cNvGraphicFramePr>
            <a:graphicFrameLocks noGrp="1"/>
          </p:cNvGraphicFramePr>
          <p:nvPr/>
        </p:nvGraphicFramePr>
        <p:xfrm>
          <a:off x="3751727" y="386309"/>
          <a:ext cx="2235460" cy="37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730">
                  <a:extLst>
                    <a:ext uri="{9D8B030D-6E8A-4147-A177-3AD203B41FA5}">
                      <a16:colId xmlns:a16="http://schemas.microsoft.com/office/drawing/2014/main" val="4206735978"/>
                    </a:ext>
                  </a:extLst>
                </a:gridCol>
                <a:gridCol w="1117730">
                  <a:extLst>
                    <a:ext uri="{9D8B030D-6E8A-4147-A177-3AD203B41FA5}">
                      <a16:colId xmlns:a16="http://schemas.microsoft.com/office/drawing/2014/main" val="3420900466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80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th-TH" sz="24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126054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290BF3F-9613-C13D-58F1-F181A79BD04B}"/>
              </a:ext>
            </a:extLst>
          </p:cNvPr>
          <p:cNvSpPr txBox="1"/>
          <p:nvPr/>
        </p:nvSpPr>
        <p:spPr>
          <a:xfrm>
            <a:off x="74122" y="6471691"/>
            <a:ext cx="121178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0" algn="l" rtl="0"/>
            <a:r>
              <a:rPr lang="th-TH" i="0" u="none" strike="noStrike" baseline="0" dirty="0" err="1">
                <a:solidFill>
                  <a:srgbClr val="FF0000"/>
                </a:solidFill>
                <a:latin typeface="Tahoma" panose="020B0604030504040204" pitchFamily="34" charset="0"/>
              </a:rPr>
              <a:t>ปฐ</a:t>
            </a:r>
            <a:r>
              <a:rPr lang="th-TH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ก. 6:3 </a:t>
            </a:r>
            <a:r>
              <a:rPr lang="th-TH" sz="2400" i="0" u="none" strike="noStrike" baseline="0" dirty="0">
                <a:solidFill>
                  <a:srgbClr val="FF0000"/>
                </a:solidFill>
                <a:latin typeface="Tahoma" panose="020B0604030504040204" pitchFamily="34" charset="0"/>
              </a:rPr>
              <a:t>​พระ​เจ้า​จึง​ตรัส​ว่า “วิญญาณ​ของ​เรา​จะ​ไม่​สถิต​อยู่​ใน​มนุษย์​ตลอด​กาล เพราะ​มนุษย์​เป็น​แต่​เนื้อ​หนัง อายุ​ของ​เขา​จะ​ไม่​เกิน​ร้อย​ยี่สิบ​ปี”</a:t>
            </a:r>
            <a:endParaRPr lang="th-TH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marR="450" algn="l" rtl="0"/>
            <a:endParaRPr lang="th-TH" i="0" u="none" strike="noStrike" baseline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68BE9FA-0F63-099E-245E-AE2F4D71B7D2}"/>
              </a:ext>
            </a:extLst>
          </p:cNvPr>
          <p:cNvGraphicFramePr>
            <a:graphicFrameLocks noGrp="1"/>
          </p:cNvGraphicFramePr>
          <p:nvPr/>
        </p:nvGraphicFramePr>
        <p:xfrm>
          <a:off x="7027988" y="426370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4519511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1183429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40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534732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2A0B5CD-3877-36BC-7A7F-0E770772CB91}"/>
              </a:ext>
            </a:extLst>
          </p:cNvPr>
          <p:cNvGraphicFramePr>
            <a:graphicFrameLocks noGrp="1"/>
          </p:cNvGraphicFramePr>
          <p:nvPr/>
        </p:nvGraphicFramePr>
        <p:xfrm>
          <a:off x="6133060" y="5270302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7760341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4885440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50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8806202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9BEC9F2-7223-5CAC-8654-54BBDCCE6049}"/>
              </a:ext>
            </a:extLst>
          </p:cNvPr>
          <p:cNvGraphicFramePr>
            <a:graphicFrameLocks noGrp="1"/>
          </p:cNvGraphicFramePr>
          <p:nvPr/>
        </p:nvGraphicFramePr>
        <p:xfrm>
          <a:off x="4189832" y="6071121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7348194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51617942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60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2117298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04115EF-C7DB-C79A-2F13-C4C1371E7E3E}"/>
              </a:ext>
            </a:extLst>
          </p:cNvPr>
          <p:cNvGraphicFramePr>
            <a:graphicFrameLocks noGrp="1"/>
          </p:cNvGraphicFramePr>
          <p:nvPr/>
        </p:nvGraphicFramePr>
        <p:xfrm>
          <a:off x="2322901" y="53451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7654982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02351648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70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32127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C28893D-9D5A-533C-EE06-B5E24062B860}"/>
              </a:ext>
            </a:extLst>
          </p:cNvPr>
          <p:cNvGraphicFramePr>
            <a:graphicFrameLocks noGrp="1"/>
          </p:cNvGraphicFramePr>
          <p:nvPr/>
        </p:nvGraphicFramePr>
        <p:xfrm>
          <a:off x="1476814" y="43894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069144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8047102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80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95336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0B0DF6F-806B-0A00-9503-E3B7B370ADBD}"/>
              </a:ext>
            </a:extLst>
          </p:cNvPr>
          <p:cNvGraphicFramePr>
            <a:graphicFrameLocks noGrp="1"/>
          </p:cNvGraphicFramePr>
          <p:nvPr/>
        </p:nvGraphicFramePr>
        <p:xfrm>
          <a:off x="1127180" y="351433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409002065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306026647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90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18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319437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C88EC3C2-7F0C-24AE-D56D-3D7D0CDEF54E}"/>
              </a:ext>
            </a:extLst>
          </p:cNvPr>
          <p:cNvGraphicFramePr>
            <a:graphicFrameLocks noGrp="1"/>
          </p:cNvGraphicFramePr>
          <p:nvPr/>
        </p:nvGraphicFramePr>
        <p:xfrm>
          <a:off x="7266307" y="3503933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53637827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33617240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30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6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2150002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6D2154F-2BF6-EB07-83BA-563A948EE992}"/>
              </a:ext>
            </a:extLst>
          </p:cNvPr>
          <p:cNvGraphicFramePr>
            <a:graphicFrameLocks noGrp="1"/>
          </p:cNvGraphicFramePr>
          <p:nvPr/>
        </p:nvGraphicFramePr>
        <p:xfrm>
          <a:off x="7040685" y="1980762"/>
          <a:ext cx="1346200" cy="287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49689790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843761719"/>
                    </a:ext>
                  </a:extLst>
                </a:gridCol>
              </a:tblGrid>
              <a:tr h="287253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35825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67AEF29-0FB6-2F4D-DE1F-F52956CBFA4A}"/>
              </a:ext>
            </a:extLst>
          </p:cNvPr>
          <p:cNvGraphicFramePr>
            <a:graphicFrameLocks noGrp="1"/>
          </p:cNvGraphicFramePr>
          <p:nvPr/>
        </p:nvGraphicFramePr>
        <p:xfrm>
          <a:off x="1322699" y="2178584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85824037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923840054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543315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753E74AF-1A12-093A-1009-01BF00E3E76D}"/>
              </a:ext>
            </a:extLst>
          </p:cNvPr>
          <p:cNvGraphicFramePr>
            <a:graphicFrameLocks noGrp="1"/>
          </p:cNvGraphicFramePr>
          <p:nvPr/>
        </p:nvGraphicFramePr>
        <p:xfrm>
          <a:off x="2271047" y="102531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1888839869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90293087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855859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1BA96B1-771B-8055-70F9-7B29AB2B56D8}"/>
              </a:ext>
            </a:extLst>
          </p:cNvPr>
          <p:cNvGraphicFramePr>
            <a:graphicFrameLocks noGrp="1"/>
          </p:cNvGraphicFramePr>
          <p:nvPr/>
        </p:nvGraphicFramePr>
        <p:xfrm>
          <a:off x="4189832" y="49470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8854802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4244052475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120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24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616319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3770E30-DDE6-1CB8-7409-7ECD512CF2AA}"/>
              </a:ext>
            </a:extLst>
          </p:cNvPr>
          <p:cNvGraphicFramePr>
            <a:graphicFrameLocks noGrp="1"/>
          </p:cNvGraphicFramePr>
          <p:nvPr/>
        </p:nvGraphicFramePr>
        <p:xfrm>
          <a:off x="6032457" y="940695"/>
          <a:ext cx="1346200" cy="25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332147627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00714560"/>
                    </a:ext>
                  </a:extLst>
                </a:gridCol>
              </a:tblGrid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10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600" u="none" strike="noStrike" dirty="0">
                          <a:effectLst/>
                        </a:rPr>
                        <a:t>2</a:t>
                      </a:r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09174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2A18CE-47FB-D17C-02AA-D398F2728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05"/>
            <a:ext cx="1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56818EB-B0A7-0FA3-D57E-98A852D07920}"/>
              </a:ext>
            </a:extLst>
          </p:cNvPr>
          <p:cNvSpPr txBox="1"/>
          <p:nvPr/>
        </p:nvSpPr>
        <p:spPr>
          <a:xfrm>
            <a:off x="8164286" y="6237990"/>
            <a:ext cx="4226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</a:rPr>
              <a:t>ศจ.ธงชัย ประดับชนานุรัตน์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99D5D3-E3DF-D0C0-A03E-CB88B4394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54" y="160595"/>
            <a:ext cx="5362978" cy="3021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7A43A-5B5D-8463-B9E1-87489BF48833}"/>
              </a:ext>
            </a:extLst>
          </p:cNvPr>
          <p:cNvSpPr txBox="1"/>
          <p:nvPr/>
        </p:nvSpPr>
        <p:spPr>
          <a:xfrm>
            <a:off x="270586" y="160595"/>
            <a:ext cx="1170058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เราจะรู้จักเรื่องของชีวิตได้ดี เมื่อเราไป 4 ที่นี้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———————————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1. &gt;&gt; โรงพยาบาล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เราจะคิดได้ว่า ไม่มีอะไรดีไปกว่าการมีสุขภาพดี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2. &gt;&gt; คุก/เรือนจำ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เราจะคิดได้ว่า ไม่มีอะไรดีไปกว่าการมีอิสระเสรีภาพ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3. &gt;&gt; สุสาน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สุสานจะสอนสัจธรรมข้อหนึ่งว่า ไม่ว่าจะรวยหรือจน ไม่มีใครหลีกเลี่ยงความตายได้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4. &gt;&gt; คริสตจักร/โบสถ์ &lt;&lt;</a:t>
            </a:r>
          </a:p>
          <a:p>
            <a:pPr algn="l"/>
            <a:r>
              <a:rPr lang="th-TH" sz="36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เราจะได้พบสัจธรรมข้อหนึ่งว่า ความรักแท้มีอยู่จริง และความรอดที่พระเจ้าประทานให้มนุษย์เพื่อช่วยให้ทุกคน ได้พบกับทางสู่สวรรค์มีอยู่จริง </a:t>
            </a:r>
            <a:r>
              <a:rPr lang="th-TH" sz="3600" b="1" i="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ซึ่งเป็นคนดีของพระเยซู ไม่ใช่ความดีของเรา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52340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F81944-4BE7-17F1-4C76-121051EC3F19}"/>
              </a:ext>
            </a:extLst>
          </p:cNvPr>
          <p:cNvSpPr txBox="1"/>
          <p:nvPr/>
        </p:nvSpPr>
        <p:spPr>
          <a:xfrm>
            <a:off x="108361" y="3174611"/>
            <a:ext cx="1194679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ทิ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โม</a:t>
            </a:r>
            <a:r>
              <a:rPr lang="th-TH" sz="2400" b="1" i="0" u="none" strike="noStrike" baseline="0" dirty="0" err="1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ธี</a:t>
            </a:r>
            <a:r>
              <a:rPr lang="th-TH" sz="2400" b="1" i="0" u="none" strike="noStrike" baseline="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3  </a:t>
            </a:r>
            <a:r>
              <a:rPr lang="th-TH" sz="2400" b="1" i="0" u="none" strike="noStrike" baseline="30000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0" u="none" strike="noStrike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คำ​นี้​เป็น​คำ​จริง คือ​ว่า​ถ้า​ผู้ใด​ปรารถนา​หน้าที่​ผู้ปกครอง​ดูแล​คริสตจักร </a:t>
            </a:r>
            <a:r>
              <a:rPr lang="th-TH" sz="2800" b="1" i="0" u="sng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ผู้​นั้น​ก็​ปรารถนา​กิจการ​งาน​ที่​ประเสริฐ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8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800" b="1" i="0" u="none" strike="noStrike" baseline="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ฝ่าย​มัคนายก​นั้น​ก็​เช่น​เดียว​กัน คือ​ต้อง​เป็น​คน​เอา​การ​เอา​งาน ไม่​เป็น​คน​สอง​ลิ้น ไม่​ดื่ม​สุรา​มึน​เมา ไม่​เป็น​คน​โลภ​มัก​ได้​</a:t>
            </a:r>
            <a:r>
              <a:rPr lang="th-TH" sz="2000" b="1" i="0" u="none" strike="noStrike" baseline="0" dirty="0">
                <a:solidFill>
                  <a:srgbClr val="008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และ​เป็น​คน​ยึด​มั่น​ใน​ข้อ​ล้ำ​ลึก​แห่ง​ความ​เชื่อ ด้วย​จิตสำนึก​ว่า​ตน​ชอบ​</a:t>
            </a:r>
            <a:r>
              <a:rPr lang="th-TH" sz="2000" b="1" i="0" u="none" strike="noStrike" baseline="0" dirty="0">
                <a:solidFill>
                  <a:srgbClr val="008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i="0" u="none" strike="noStrike" baseline="30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จง​ลอง​ดู​คน​เหล่า​นี้​เสียก่อน​ด้วย และ​เมื่อ​เห็น​ว่า​ไม่​มี​ข้อ​ตำหนิ​แล้ว จึง​ตั้ง​เขา​ไว้​ใน​ตำแหน่ง​มัคนายก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11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ฝ่าย​พวก​ผู้หญิง​ก็​เหมือน​กัน ต้อง​เป็น​คน​เอา​การ​เอา​งาน ไม่​ใส่​ร้าย​ผู้อื่น เป็น​คน​รู้จัก​ประมาณ​ตน และ​เป็น​คน​สัตย์​ซื่อ​ใน​ประการ​ทั้ง​ปวง​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12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มัคนายก​นั้น​ต้อง​เป็น​สามี​ของ​หญิง​คน​เดียว และ​บังคับ​บัญชา​บุตร​ของ​ตน และ​ปกครอง​บ้าน​เรือน​ของ​ตน​ได้​ดี​</a:t>
            </a:r>
            <a:r>
              <a:rPr lang="th-TH" sz="2000" b="1" i="0" u="none" strike="noStrike" baseline="30000" dirty="0">
                <a:solidFill>
                  <a:srgbClr val="417CB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เพราะ​ว่า​</a:t>
            </a:r>
            <a:r>
              <a:rPr lang="th-TH" sz="2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คน​ที่​ทำ​หน้าที่​มัคนายก​ได้​ดี​ก็​มี​เกียรติ และ​มี​ใจ​กล้า​เป็น​อัน​มาก​เพราะ​ความ​เชื่อ​ซึ่ง​มี​ใน​พระ​เยซู​คริสต์</a:t>
            </a:r>
            <a:r>
              <a:rPr lang="th-TH" sz="2800" b="1" i="0" u="none" strike="noStrike" baseline="0" dirty="0">
                <a:solidFill>
                  <a:srgbClr val="08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​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279454-047A-3A5B-0469-86E35A17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66" y="98862"/>
            <a:ext cx="5132117" cy="2886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07612-0E6F-87F6-CA98-29B2742DEF4B}"/>
              </a:ext>
            </a:extLst>
          </p:cNvPr>
          <p:cNvSpPr txBox="1"/>
          <p:nvPr/>
        </p:nvSpPr>
        <p:spPr>
          <a:xfrm>
            <a:off x="139957" y="98862"/>
            <a:ext cx="6586354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เราเป็นเด็กสำหรับพระเจ้า ทำตามของประทาน รับใช้ตามของประทาน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พระเจ้าใช้ใครก็ได้ พระเจ้ามองดูที่จิตใจ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คุณสมบัติ ต้องผ่านการพิสูจน์ชีวิต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3600" b="1" dirty="0">
                <a:solidFill>
                  <a:srgbClr val="006600"/>
                </a:solidFill>
              </a:rPr>
              <a:t>การเจิมต้องมาก่อนการรับใช้ พระเจ้ารับรอง</a:t>
            </a:r>
          </a:p>
        </p:txBody>
      </p:sp>
    </p:spTree>
    <p:extLst>
      <p:ext uri="{BB962C8B-B14F-4D97-AF65-F5344CB8AC3E}">
        <p14:creationId xmlns:p14="http://schemas.microsoft.com/office/powerpoint/2010/main" val="32347359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1407</TotalTime>
  <Words>2086</Words>
  <Application>Microsoft Office PowerPoint</Application>
  <PresentationFormat>Widescreen</PresentationFormat>
  <Paragraphs>141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</vt:lpstr>
      <vt:lpstr>bai jamjuree</vt:lpstr>
      <vt:lpstr>Calibri</vt:lpstr>
      <vt:lpstr>Palatino Linotype</vt:lpstr>
      <vt:lpstr>Tahoma</vt:lpstr>
      <vt:lpstr>TH SarabunPSK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คริสเตียน กับ ผี</dc:title>
  <dc:creator>user</dc:creator>
  <cp:lastModifiedBy>user</cp:lastModifiedBy>
  <cp:revision>452</cp:revision>
  <dcterms:created xsi:type="dcterms:W3CDTF">2022-07-09T14:49:32Z</dcterms:created>
  <dcterms:modified xsi:type="dcterms:W3CDTF">2023-04-24T04:28:18Z</dcterms:modified>
</cp:coreProperties>
</file>