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8.jpg" ContentType="image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41"/>
  </p:notesMasterIdLst>
  <p:sldIdLst>
    <p:sldId id="421" r:id="rId2"/>
    <p:sldId id="419" r:id="rId3"/>
    <p:sldId id="337" r:id="rId4"/>
    <p:sldId id="373" r:id="rId5"/>
    <p:sldId id="275" r:id="rId6"/>
    <p:sldId id="346" r:id="rId7"/>
    <p:sldId id="359" r:id="rId8"/>
    <p:sldId id="361" r:id="rId9"/>
    <p:sldId id="422" r:id="rId10"/>
    <p:sldId id="360" r:id="rId11"/>
    <p:sldId id="298" r:id="rId12"/>
    <p:sldId id="309" r:id="rId13"/>
    <p:sldId id="362" r:id="rId14"/>
    <p:sldId id="375" r:id="rId15"/>
    <p:sldId id="423" r:id="rId16"/>
    <p:sldId id="406" r:id="rId17"/>
    <p:sldId id="363" r:id="rId18"/>
    <p:sldId id="343" r:id="rId19"/>
    <p:sldId id="430" r:id="rId20"/>
    <p:sldId id="431" r:id="rId21"/>
    <p:sldId id="391" r:id="rId22"/>
    <p:sldId id="432" r:id="rId23"/>
    <p:sldId id="278" r:id="rId24"/>
    <p:sldId id="393" r:id="rId25"/>
    <p:sldId id="369" r:id="rId26"/>
    <p:sldId id="364" r:id="rId27"/>
    <p:sldId id="299" r:id="rId28"/>
    <p:sldId id="365" r:id="rId29"/>
    <p:sldId id="408" r:id="rId30"/>
    <p:sldId id="376" r:id="rId31"/>
    <p:sldId id="426" r:id="rId32"/>
    <p:sldId id="404" r:id="rId33"/>
    <p:sldId id="405" r:id="rId34"/>
    <p:sldId id="413" r:id="rId35"/>
    <p:sldId id="273" r:id="rId36"/>
    <p:sldId id="377" r:id="rId37"/>
    <p:sldId id="394" r:id="rId38"/>
    <p:sldId id="407" r:id="rId39"/>
    <p:sldId id="414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57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869F7-2F8F-4DA9-8327-DEEFFCF02989}" type="datetimeFigureOut">
              <a:rPr lang="th-TH" smtClean="0"/>
              <a:t>11/09/65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2284E-4E2A-42B2-BD18-0F424A66760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1958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F21AD-071C-4F41-A6E7-DF434492AF1A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2179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C5BF-F1AB-4FF1-90A6-DEF18E091ADB}" type="datetimeFigureOut">
              <a:rPr lang="th-TH" smtClean="0"/>
              <a:t>11/09/65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45ACB70-9E82-4DAD-85BC-87AFD415F6A0}" type="slidenum">
              <a:rPr lang="th-TH" smtClean="0"/>
              <a:t>‹#›</a:t>
            </a:fld>
            <a:endParaRPr lang="th-TH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9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C5BF-F1AB-4FF1-90A6-DEF18E091ADB}" type="datetimeFigureOut">
              <a:rPr lang="th-TH" smtClean="0"/>
              <a:t>11/09/65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CB70-9E82-4DAD-85BC-87AFD415F6A0}" type="slidenum">
              <a:rPr lang="th-TH" smtClean="0"/>
              <a:t>‹#›</a:t>
            </a:fld>
            <a:endParaRPr lang="th-TH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526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C5BF-F1AB-4FF1-90A6-DEF18E091ADB}" type="datetimeFigureOut">
              <a:rPr lang="th-TH" smtClean="0"/>
              <a:t>11/09/65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CB70-9E82-4DAD-85BC-87AFD415F6A0}" type="slidenum">
              <a:rPr lang="th-TH" smtClean="0"/>
              <a:t>‹#›</a:t>
            </a:fld>
            <a:endParaRPr lang="th-TH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865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346122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C5BF-F1AB-4FF1-90A6-DEF18E091ADB}" type="datetimeFigureOut">
              <a:rPr lang="th-TH" smtClean="0"/>
              <a:t>11/09/65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CB70-9E82-4DAD-85BC-87AFD415F6A0}" type="slidenum">
              <a:rPr lang="th-TH" smtClean="0"/>
              <a:t>‹#›</a:t>
            </a:fld>
            <a:endParaRPr lang="th-TH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98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C5BF-F1AB-4FF1-90A6-DEF18E091ADB}" type="datetimeFigureOut">
              <a:rPr lang="th-TH" smtClean="0"/>
              <a:t>11/09/65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CB70-9E82-4DAD-85BC-87AFD415F6A0}" type="slidenum">
              <a:rPr lang="th-TH" smtClean="0"/>
              <a:t>‹#›</a:t>
            </a:fld>
            <a:endParaRPr lang="th-TH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839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C5BF-F1AB-4FF1-90A6-DEF18E091ADB}" type="datetimeFigureOut">
              <a:rPr lang="th-TH" smtClean="0"/>
              <a:t>11/09/65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CB70-9E82-4DAD-85BC-87AFD415F6A0}" type="slidenum">
              <a:rPr lang="th-TH" smtClean="0"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412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C5BF-F1AB-4FF1-90A6-DEF18E091ADB}" type="datetimeFigureOut">
              <a:rPr lang="th-TH" smtClean="0"/>
              <a:t>11/09/65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CB70-9E82-4DAD-85BC-87AFD415F6A0}" type="slidenum">
              <a:rPr lang="th-TH" smtClean="0"/>
              <a:t>‹#›</a:t>
            </a:fld>
            <a:endParaRPr lang="th-TH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177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C5BF-F1AB-4FF1-90A6-DEF18E091ADB}" type="datetimeFigureOut">
              <a:rPr lang="th-TH" smtClean="0"/>
              <a:t>11/09/65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CB70-9E82-4DAD-85BC-87AFD415F6A0}" type="slidenum">
              <a:rPr lang="th-TH" smtClean="0"/>
              <a:t>‹#›</a:t>
            </a:fld>
            <a:endParaRPr lang="th-TH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23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C5BF-F1AB-4FF1-90A6-DEF18E091ADB}" type="datetimeFigureOut">
              <a:rPr lang="th-TH" smtClean="0"/>
              <a:t>11/09/65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CB70-9E82-4DAD-85BC-87AFD415F6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5607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C5BF-F1AB-4FF1-90A6-DEF18E091ADB}" type="datetimeFigureOut">
              <a:rPr lang="th-TH" smtClean="0"/>
              <a:t>11/09/65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CB70-9E82-4DAD-85BC-87AFD415F6A0}" type="slidenum">
              <a:rPr lang="th-TH" smtClean="0"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66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9733C5BF-F1AB-4FF1-90A6-DEF18E091ADB}" type="datetimeFigureOut">
              <a:rPr lang="th-TH" smtClean="0"/>
              <a:t>11/09/65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CB70-9E82-4DAD-85BC-87AFD415F6A0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2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3C5BF-F1AB-4FF1-90A6-DEF18E091ADB}" type="datetimeFigureOut">
              <a:rPr lang="th-TH" smtClean="0"/>
              <a:t>11/09/65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45ACB70-9E82-4DAD-85BC-87AFD415F6A0}" type="slidenum">
              <a:rPr lang="th-TH" smtClean="0"/>
              <a:t>‹#›</a:t>
            </a:fld>
            <a:endParaRPr lang="th-TH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5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  <p:sldLayoutId id="21474841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h.wikipedia.org/wiki/%E0%B8%A0%E0%B8%B2%E0%B8%A9%E0%B8%B2%E0%B8%AE%E0%B8%B5%E0%B8%9A%E0%B8%A3%E0%B8%B9" TargetMode="External"/><Relationship Id="rId7" Type="http://schemas.openxmlformats.org/officeDocument/2006/relationships/hyperlink" Target="https://th.wikipedia.org/wiki/%E0%B8%A5%E0%B8%B9%E0%B8%8B%E0%B8%B4%E0%B9%80%E0%B8%9F%E0%B8%AD%E0%B8%A3%E0%B9%8C#cite_note-H1966-2" TargetMode="External"/><Relationship Id="rId2" Type="http://schemas.openxmlformats.org/officeDocument/2006/relationships/hyperlink" Target="https://th.wikipedia.org/wiki/%E0%B8%A0%E0%B8%B2%E0%B8%A9%E0%B8%B2%E0%B8%AD%E0%B8%B1%E0%B8%87%E0%B8%81%E0%B8%A4%E0%B8%A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.wikipedia.org/wiki/%E0%B8%84%E0%B8%B1%E0%B8%A1%E0%B8%A0%E0%B8%B5%E0%B8%A3%E0%B9%8C%E0%B8%AE%E0%B8%B5%E0%B8%9A%E0%B8%A3%E0%B8%B9" TargetMode="External"/><Relationship Id="rId5" Type="http://schemas.openxmlformats.org/officeDocument/2006/relationships/hyperlink" Target="https://th.wikipedia.org/wiki/%E0%B8%A5%E0%B8%B9%E0%B8%8B%E0%B8%B4%E0%B9%80%E0%B8%9F%E0%B8%AD%E0%B8%A3%E0%B9%8C#cite_note-biblesuite-1" TargetMode="External"/><Relationship Id="rId4" Type="http://schemas.openxmlformats.org/officeDocument/2006/relationships/hyperlink" Target="https://th.wikipedia.org/wiki/%E0%B8%AB%E0%B8%99%E0%B8%B1%E0%B8%87%E0%B8%AA%E0%B8%B7%E0%B8%AD%E0%B8%AD%E0%B8%B4%E0%B8%AA%E0%B8%A2%E0%B8%B2%E0%B8%AB%E0%B9%8C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sualcapitalist.com/author/anshool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visualcapitalist.com/author/rosey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3D73D-04DE-8402-4D59-C84E88E986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1486" y="-87608"/>
            <a:ext cx="8574622" cy="2616199"/>
          </a:xfrm>
        </p:spPr>
        <p:txBody>
          <a:bodyPr>
            <a:normAutofit fontScale="90000"/>
          </a:bodyPr>
          <a:lstStyle/>
          <a:p>
            <a:br>
              <a:rPr lang="th-TH" sz="3200" dirty="0">
                <a:solidFill>
                  <a:srgbClr val="0000CC"/>
                </a:solidFill>
              </a:rPr>
            </a:br>
            <a:r>
              <a:rPr lang="th-TH" sz="1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อุบายของศัตรู </a:t>
            </a:r>
            <a:endParaRPr lang="th-TH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417A53-E1AF-7EF2-66F6-92B36ACA4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19" y="2381069"/>
            <a:ext cx="5291334" cy="3226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3A0872-410F-C547-ED1A-0551B5F42DEB}"/>
              </a:ext>
            </a:extLst>
          </p:cNvPr>
          <p:cNvSpPr txBox="1"/>
          <p:nvPr/>
        </p:nvSpPr>
        <p:spPr>
          <a:xfrm>
            <a:off x="0" y="4509838"/>
            <a:ext cx="57187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ตอนที่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FAF5A2-0760-41A8-966E-62584EA80204}"/>
              </a:ext>
            </a:extLst>
          </p:cNvPr>
          <p:cNvSpPr txBox="1"/>
          <p:nvPr/>
        </p:nvSpPr>
        <p:spPr>
          <a:xfrm>
            <a:off x="0" y="5336056"/>
            <a:ext cx="57187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7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ประเทศไทย</a:t>
            </a:r>
            <a:endParaRPr lang="th-TH" sz="1200" dirty="0">
              <a:solidFill>
                <a:srgbClr val="0000CC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F71C606-B3D2-3425-9A0E-8C058E31B330}"/>
              </a:ext>
            </a:extLst>
          </p:cNvPr>
          <p:cNvSpPr txBox="1">
            <a:spLocks/>
          </p:cNvSpPr>
          <p:nvPr/>
        </p:nvSpPr>
        <p:spPr>
          <a:xfrm>
            <a:off x="0" y="1986626"/>
            <a:ext cx="5718788" cy="2616199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th-TH" sz="800" dirty="0"/>
            </a:br>
            <a:r>
              <a:rPr lang="th-TH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คริสเตียน กับ ผี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26132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965BCC-A453-8B26-C8B6-BACB1E40EF85}"/>
              </a:ext>
            </a:extLst>
          </p:cNvPr>
          <p:cNvSpPr txBox="1"/>
          <p:nvPr/>
        </p:nvSpPr>
        <p:spPr>
          <a:xfrm>
            <a:off x="223935" y="80370"/>
            <a:ext cx="6494106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thaiDist"/>
            <a:r>
              <a:rPr lang="th-TH" sz="3600" b="1" i="0" u="none" strike="noStrike" baseline="3000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อิสยา</a:t>
            </a:r>
            <a:r>
              <a:rPr lang="th-TH" sz="3600" b="1" i="0" u="none" strike="noStrike" baseline="0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ห์</a:t>
            </a:r>
            <a:r>
              <a:rPr lang="th-TH" sz="36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58</a:t>
            </a:r>
          </a:p>
          <a:p>
            <a:pPr marR="450" algn="thaiDist"/>
            <a:r>
              <a:rPr lang="th-TH" sz="36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13 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“ถ้า​เจ้า​หยุด​เหยียบ​ย่ำ​วันสะบาโต</a:t>
            </a:r>
          </a:p>
          <a:p>
            <a:pPr marR="0" algn="thaiDist"/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คือ​จาก​การ​ทำ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​ตามใจ​ของ​เจ้า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​ใน​วัน​บริสุทธิ์​ของ​เรา</a:t>
            </a:r>
          </a:p>
          <a:p>
            <a:pPr marR="0" algn="thaiDist"/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และ​เรียก​สะบาโต​ว่า 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วัน​ปีติ​ยินดี</a:t>
            </a:r>
          </a:p>
          <a:p>
            <a:pPr marR="0" algn="thaiDist"/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และ​เรียก​วัน​บริสุทธิ์​ของ​พระ​เจ้า​ว่า 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วัน​มี​เกียรติ</a:t>
            </a:r>
          </a:p>
          <a:p>
            <a:pPr marR="0" algn="thaiDist"/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ถ้า​เจ้า​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ให้​เกียรติ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​มัน 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ไม่​ไป​ตาม​ทาง​ของ​เจ้า​เอง</a:t>
            </a:r>
          </a:p>
          <a:p>
            <a:pPr marR="0" algn="thaiDist"/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​ทำ​ตามใจ​ของ​เจ้า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หรือ​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พูด​แต่​เรื่อง​ไร้​สาระ </a:t>
            </a:r>
          </a:p>
          <a:p>
            <a:pPr marR="450" algn="thaiDist" rtl="0"/>
            <a:r>
              <a:rPr lang="th-TH" sz="36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14 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แล้ว​เจ้า​จะ​ได้​ความ</a:t>
            </a:r>
            <a:r>
              <a:rPr lang="th-TH" sz="36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​ปีติ​ยินดี​ใน​พระ​เจ้า</a:t>
            </a:r>
          </a:p>
          <a:p>
            <a:pPr marR="0" algn="thaiDist"/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และ​เรา​จะ​ให้​เจ้า​</a:t>
            </a:r>
            <a:r>
              <a:rPr lang="th-TH" sz="36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ขึ้น​ขี่​อยู่​บน​ที่​สูง​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ของ​แผ่นดิน​โลก</a:t>
            </a:r>
          </a:p>
          <a:p>
            <a:pPr marR="0" algn="thaiDist"/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และ​เรา​จะ​</a:t>
            </a:r>
            <a:r>
              <a:rPr lang="th-TH" sz="36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เลี้ยง​เจ้า​ด้วย​มรดก​ของ​ยาโคบ​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บิดา​ของ​เจ้า เพราะ​โอษฐ์​ของ​พระ​เจ้า​ได้​ตรัส​แล้ว”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31F968-347D-38A8-4895-C284B3F1A380}"/>
              </a:ext>
            </a:extLst>
          </p:cNvPr>
          <p:cNvSpPr txBox="1"/>
          <p:nvPr/>
        </p:nvSpPr>
        <p:spPr>
          <a:xfrm>
            <a:off x="223935" y="6284362"/>
            <a:ext cx="1192653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2400" b="1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กจ. 2:37 </a:t>
            </a:r>
            <a:r>
              <a:rPr lang="th-TH" sz="2400" b="1" i="0" u="none" strike="noStrike" baseline="0" dirty="0">
                <a:latin typeface="Tahoma" panose="020B0604030504040204" pitchFamily="34" charset="0"/>
              </a:rPr>
              <a:t>เมื่อ​คน​ทั้ง​หลาย​ได้​ยิน​แล้ว​ก็​</a:t>
            </a:r>
            <a:r>
              <a:rPr lang="th-TH" sz="2400" b="1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รู้สึก​แปลบ​ปลาบ​ใจ </a:t>
            </a:r>
            <a:r>
              <a:rPr lang="th-TH" sz="2400" b="1" i="0" u="none" strike="noStrike" baseline="0" dirty="0">
                <a:latin typeface="Tahoma" panose="020B0604030504040204" pitchFamily="34" charset="0"/>
              </a:rPr>
              <a:t>จึง​กล่าว​แก่​</a:t>
            </a:r>
            <a:r>
              <a:rPr lang="th-TH" sz="2400" b="1" i="0" u="none" strike="noStrike" baseline="0" dirty="0" err="1">
                <a:latin typeface="Tahoma" panose="020B0604030504040204" pitchFamily="34" charset="0"/>
              </a:rPr>
              <a:t>เป</a:t>
            </a:r>
            <a:r>
              <a:rPr lang="th-TH" sz="2400" b="1" i="0" u="none" strike="noStrike" baseline="0" dirty="0">
                <a:latin typeface="Tahoma" panose="020B0604030504040204" pitchFamily="34" charset="0"/>
              </a:rPr>
              <a:t>โตร​และ​อัครทูต​อื่นๆ ว่า “พี่​น้อง​เอ๋ย เรา​จะ​ทำ​อย่างไร​ดี”</a:t>
            </a:r>
            <a:endParaRPr lang="th-TH" b="1" i="0" u="none" strike="noStrike" baseline="0" dirty="0">
              <a:latin typeface="Tahoma" panose="020B0604030504040204" pitchFamily="34" charset="0"/>
            </a:endParaRPr>
          </a:p>
          <a:p>
            <a:pPr marR="450" algn="l" rtl="0"/>
            <a:endParaRPr lang="th-TH" b="1" i="0" u="none" strike="noStrike" baseline="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1AFB58-71A2-69D1-13D1-DFD35944BB57}"/>
              </a:ext>
            </a:extLst>
          </p:cNvPr>
          <p:cNvSpPr txBox="1"/>
          <p:nvPr/>
        </p:nvSpPr>
        <p:spPr>
          <a:xfrm>
            <a:off x="6718041" y="135378"/>
            <a:ext cx="5432431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13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You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must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observe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the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Sabbath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rather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than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doing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anything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you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please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on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my</a:t>
            </a:r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holy</a:t>
            </a:r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day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You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must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look</a:t>
            </a:r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forward</a:t>
            </a:r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to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the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Sabbath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and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treat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the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LORD’s </a:t>
            </a:r>
            <a:r>
              <a:rPr lang="th-TH" sz="26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holy</a:t>
            </a:r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day</a:t>
            </a:r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with</a:t>
            </a:r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respect</a:t>
            </a:r>
            <a:endParaRPr lang="th-TH" sz="2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You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must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treat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it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with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respect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by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refraining</a:t>
            </a:r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from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your</a:t>
            </a:r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normal</a:t>
            </a:r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activities</a:t>
            </a:r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</a:p>
          <a:p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and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by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refraining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from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your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selfish</a:t>
            </a:r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pursuits</a:t>
            </a:r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and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from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making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business</a:t>
            </a:r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deals</a:t>
            </a:r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14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Then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you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will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find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joy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your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relationship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to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the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LORD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</a:p>
          <a:p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and I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will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give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you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great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prosperity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</a:p>
          <a:p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and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cause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crops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to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grow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on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the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land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gave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to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your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ancestor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Jacob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.”</a:t>
            </a:r>
          </a:p>
          <a:p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Know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for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certain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that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the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LORD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has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spoken</a:t>
            </a:r>
            <a:endParaRPr lang="th-TH" sz="26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9579E9-E7A9-3D43-EBC4-8EB91F7AE33B}"/>
              </a:ext>
            </a:extLst>
          </p:cNvPr>
          <p:cNvSpPr txBox="1"/>
          <p:nvPr/>
        </p:nvSpPr>
        <p:spPr>
          <a:xfrm>
            <a:off x="1825691" y="235819"/>
            <a:ext cx="61535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CC0099"/>
                </a:solidFill>
                <a:effectLst/>
                <a:latin typeface="Arial" panose="020B0604020202020204" pitchFamily="34" charset="0"/>
              </a:rPr>
              <a:t>Major </a:t>
            </a:r>
            <a:r>
              <a:rPr lang="en-US" b="0" i="0" dirty="0">
                <a:solidFill>
                  <a:srgbClr val="CC0099"/>
                </a:solidFill>
                <a:effectLst/>
                <a:latin typeface="arial" panose="020B0604020202020204" pitchFamily="34" charset="0"/>
              </a:rPr>
              <a:t>prophet</a:t>
            </a:r>
            <a:endParaRPr lang="th-TH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89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F8D341-7C8F-2813-32FE-112C1ACF4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146" y="1134829"/>
            <a:ext cx="4123490" cy="2926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7962CE-C8C4-25C1-42DD-00757811597A}"/>
              </a:ext>
            </a:extLst>
          </p:cNvPr>
          <p:cNvSpPr txBox="1"/>
          <p:nvPr/>
        </p:nvSpPr>
        <p:spPr>
          <a:xfrm>
            <a:off x="9290109" y="1580162"/>
            <a:ext cx="29018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พระเยซูทรงทำอะไรในโลกบ้าง</a:t>
            </a:r>
            <a:endParaRPr lang="th-TH" sz="900" dirty="0">
              <a:solidFill>
                <a:srgbClr val="FFC0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EA8CF89-FD47-33AE-CD81-306C9278C357}"/>
              </a:ext>
            </a:extLst>
          </p:cNvPr>
          <p:cNvGrpSpPr/>
          <p:nvPr/>
        </p:nvGrpSpPr>
        <p:grpSpPr>
          <a:xfrm>
            <a:off x="6463783" y="6564"/>
            <a:ext cx="5526054" cy="6348744"/>
            <a:chOff x="6463783" y="507460"/>
            <a:chExt cx="5526054" cy="634874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9338D9C-C697-2A80-8503-DA71F7521AE2}"/>
                </a:ext>
              </a:extLst>
            </p:cNvPr>
            <p:cNvSpPr txBox="1"/>
            <p:nvPr/>
          </p:nvSpPr>
          <p:spPr>
            <a:xfrm>
              <a:off x="6463783" y="507460"/>
              <a:ext cx="552605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th-TH" sz="40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ประกาศข่าวประเสริฐ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33FE570-2F95-081B-AD0E-9D2020F4ED5D}"/>
                </a:ext>
              </a:extLst>
            </p:cNvPr>
            <p:cNvSpPr txBox="1"/>
            <p:nvPr/>
          </p:nvSpPr>
          <p:spPr>
            <a:xfrm>
              <a:off x="6463783" y="1444358"/>
              <a:ext cx="552605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th-TH" sz="40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สั่งสอนความจริง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3193847-95A3-BB60-838A-7E4E2165F5D3}"/>
                </a:ext>
              </a:extLst>
            </p:cNvPr>
            <p:cNvSpPr txBox="1"/>
            <p:nvPr/>
          </p:nvSpPr>
          <p:spPr>
            <a:xfrm>
              <a:off x="6463783" y="2479330"/>
              <a:ext cx="552605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th-TH" sz="40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สร้างสาวก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08D2FB-3B48-5EA2-5A1E-16CD19630177}"/>
                </a:ext>
              </a:extLst>
            </p:cNvPr>
            <p:cNvSpPr txBox="1"/>
            <p:nvPr/>
          </p:nvSpPr>
          <p:spPr>
            <a:xfrm>
              <a:off x="6463783" y="3429000"/>
              <a:ext cx="552605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th-TH" sz="36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สำแดงให้โลกรู้ว่าพระเจ้าเป็นอย่างไร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22CA5A-D64C-3DE0-0920-D76486B8FB84}"/>
                </a:ext>
              </a:extLst>
            </p:cNvPr>
            <p:cNvSpPr txBox="1"/>
            <p:nvPr/>
          </p:nvSpPr>
          <p:spPr>
            <a:xfrm>
              <a:off x="6463783" y="4398543"/>
              <a:ext cx="552605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th-TH" sz="40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รักษาโรค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650E617-A35B-6E3B-9A36-B1EB75FA7066}"/>
                </a:ext>
              </a:extLst>
            </p:cNvPr>
            <p:cNvSpPr txBox="1"/>
            <p:nvPr/>
          </p:nvSpPr>
          <p:spPr>
            <a:xfrm>
              <a:off x="6463783" y="5306504"/>
              <a:ext cx="552605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th-TH" sz="40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ขับผี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D065D1D-56D0-0760-25D9-6400001979E4}"/>
                </a:ext>
              </a:extLst>
            </p:cNvPr>
            <p:cNvSpPr txBox="1"/>
            <p:nvPr/>
          </p:nvSpPr>
          <p:spPr>
            <a:xfrm>
              <a:off x="6463783" y="6148318"/>
              <a:ext cx="552605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th-TH" sz="40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สิ้นพระขนม์ที่ไม้กางเขน ถูกเฆี่ยนตี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BD4D0BD-EDD8-A4EB-694A-10D934A4E7E2}"/>
              </a:ext>
            </a:extLst>
          </p:cNvPr>
          <p:cNvSpPr txBox="1"/>
          <p:nvPr/>
        </p:nvSpPr>
        <p:spPr>
          <a:xfrm>
            <a:off x="9449542" y="5208436"/>
            <a:ext cx="12915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สำเร็จแล้ว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2A0E31-F94C-34F5-8834-4C7E536798F2}"/>
              </a:ext>
            </a:extLst>
          </p:cNvPr>
          <p:cNvSpPr txBox="1"/>
          <p:nvPr/>
        </p:nvSpPr>
        <p:spPr>
          <a:xfrm>
            <a:off x="202162" y="172237"/>
            <a:ext cx="6059458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พระเยซูต้องได้รับเกียรติ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FFAA14-3F7F-D894-36F1-C79D6A147E2F}"/>
              </a:ext>
            </a:extLst>
          </p:cNvPr>
          <p:cNvSpPr txBox="1"/>
          <p:nvPr/>
        </p:nvSpPr>
        <p:spPr>
          <a:xfrm>
            <a:off x="345090" y="4100440"/>
            <a:ext cx="609426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กจ. 4:12 </a:t>
            </a:r>
            <a:r>
              <a:rPr lang="th-TH" sz="2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​ใน​ผู้อื่น​ความ​รอด​ไม่​มี​เลย ด้วย​ว่า​นาม​อื่น​ซึ่ง​ให้​เรา​ทั้ง​หลาย​รอด​ได้ ไม่​ทรง​โปรด​ให้​มี​ใน​ท่ามกลาง​มนุษย์​ทั่ว​ใต้​ฟ้า”</a:t>
            </a:r>
            <a:endParaRPr lang="th-TH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721FDD-A947-3349-73D8-8DE70CF5E1F4}"/>
              </a:ext>
            </a:extLst>
          </p:cNvPr>
          <p:cNvSpPr txBox="1"/>
          <p:nvPr/>
        </p:nvSpPr>
        <p:spPr>
          <a:xfrm>
            <a:off x="345090" y="5064456"/>
            <a:ext cx="60942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รม. 10:9 </a:t>
            </a:r>
            <a:r>
              <a:rPr lang="th-TH" sz="24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คือ​ว่า​ถ้า​ท่าน​จะ​รับ​ด้วย​ปาก​ของ​ท่าน​ว่า ​พระ​เยซู​ทรง​เป็น​องค์​พระ​ผู้​เป็น​เจ้า และ​เชื่อ​ใน​จิตใจ​ว่า ​พระ​เจ้า​ได้​ทรง​ชุบ​พระ​องค์​ให้​เป็น​ขึ้น​มา​จาก​ความ​ตาย ท่าน​จะ​รอด​</a:t>
            </a:r>
            <a:endParaRPr lang="th-TH" b="1" i="0" u="none" strike="noStrike" baseline="0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b="1" i="0" u="none" strike="noStrike" baseline="0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48905A-2F84-D010-F211-48735C8A184E}"/>
              </a:ext>
            </a:extLst>
          </p:cNvPr>
          <p:cNvSpPr txBox="1"/>
          <p:nvPr/>
        </p:nvSpPr>
        <p:spPr>
          <a:xfrm>
            <a:off x="202162" y="6427113"/>
            <a:ext cx="1218380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มธ. 11:28 </a:t>
            </a:r>
            <a:r>
              <a:rPr lang="th-TH" sz="2400" b="0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บรรดา​ผู้​ทำงาน​เหน็ด​เหนื่อย​และ​แบก​ภาระ​หนัก จง​มา​หา​เรา และ​เรา​จะ​ให้​ท่าน​ทั้ง​หลาย หาย​เหนื่อย​เป็น​สุข​</a:t>
            </a:r>
            <a:endParaRPr lang="th-TH" b="1" i="0" u="none" strike="noStrike" baseline="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b="1" i="0" u="none" strike="noStrike" baseline="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23296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วงรี 8"/>
          <p:cNvSpPr/>
          <p:nvPr/>
        </p:nvSpPr>
        <p:spPr>
          <a:xfrm>
            <a:off x="5105400" y="3276600"/>
            <a:ext cx="5257800" cy="1828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วงรี 7"/>
          <p:cNvSpPr/>
          <p:nvPr/>
        </p:nvSpPr>
        <p:spPr>
          <a:xfrm>
            <a:off x="5181600" y="1219200"/>
            <a:ext cx="5257800" cy="1828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676400" y="2590800"/>
            <a:ext cx="2610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เชื่อพระเยซู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705600" y="1828800"/>
            <a:ext cx="23262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รอดไปสวรรค์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715000" y="3886200"/>
            <a:ext cx="39308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ความบาปได้รับการอภัย</a:t>
            </a:r>
          </a:p>
        </p:txBody>
      </p:sp>
      <p:sp>
        <p:nvSpPr>
          <p:cNvPr id="6" name="ลูกศรขวา 5"/>
          <p:cNvSpPr/>
          <p:nvPr/>
        </p:nvSpPr>
        <p:spPr>
          <a:xfrm>
            <a:off x="4419600" y="2819400"/>
            <a:ext cx="8382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71103" y="284202"/>
            <a:ext cx="25069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b="1" dirty="0">
                <a:solidFill>
                  <a:srgbClr val="FF0000"/>
                </a:solidFill>
              </a:rPr>
              <a:t>พระคุณ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4BC882-1A28-C81D-7CD4-B21229521824}"/>
              </a:ext>
            </a:extLst>
          </p:cNvPr>
          <p:cNvSpPr txBox="1"/>
          <p:nvPr/>
        </p:nvSpPr>
        <p:spPr>
          <a:xfrm>
            <a:off x="10555878" y="1828800"/>
            <a:ext cx="1726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สวรรค์</a:t>
            </a:r>
            <a:endParaRPr lang="th-TH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3" grpId="0"/>
      <p:bldP spid="4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08B65F-2D7B-C6FF-AF5C-EFF33FB00F9B}"/>
              </a:ext>
            </a:extLst>
          </p:cNvPr>
          <p:cNvSpPr txBox="1"/>
          <p:nvPr/>
        </p:nvSpPr>
        <p:spPr>
          <a:xfrm>
            <a:off x="576944" y="472205"/>
            <a:ext cx="608363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thaiDist" rtl="0"/>
            <a:r>
              <a:rPr lang="th-TH" sz="4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ยก. 3:1 </a:t>
            </a:r>
            <a:r>
              <a:rPr lang="th-TH" sz="40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ดูก่อน​พี่​น้อง​ของ​ข้าพเจ้า อย่า​ให้​เป็น​อาจารย์​กัน​มาก​หลาย​คน​เลย เพราะ​ท่าน​ก็​รู้​ว่า เรา​ทั้ง​หลาย​ที่​เป็น​ผู้สอน​นั้น จะ​ได้รับ​</a:t>
            </a:r>
            <a:r>
              <a:rPr lang="th-TH" sz="4000" b="1" i="0" u="sng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การ​ทรง​พิพากษา​ที่​เข้มงวด​กว่า​ผู้อื่น​</a:t>
            </a:r>
          </a:p>
          <a:p>
            <a:pPr marR="450" algn="thaiDist" rtl="0"/>
            <a:endParaRPr lang="th-TH" sz="4000" b="1" i="0" u="none" strike="noStrike" baseline="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EEA4A3-C397-E62C-5306-97424A0B1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454" y="288997"/>
            <a:ext cx="4933289" cy="2614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335E52-9B3D-7A70-9F17-23D948476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20" y="4560180"/>
            <a:ext cx="2352911" cy="15712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53FEDF-4153-5C55-C593-897985E4F1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901" y="4555010"/>
            <a:ext cx="2964842" cy="15565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F2D6CE-36B5-87F9-FADB-EC97F0C6B8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623" y="4558494"/>
            <a:ext cx="2352910" cy="15565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239DF6-AA3E-647E-244C-5957F2A9F366}"/>
              </a:ext>
            </a:extLst>
          </p:cNvPr>
          <p:cNvSpPr txBox="1"/>
          <p:nvPr/>
        </p:nvSpPr>
        <p:spPr>
          <a:xfrm>
            <a:off x="174950" y="6385795"/>
            <a:ext cx="118895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i="0" dirty="0">
                <a:solidFill>
                  <a:srgbClr val="FF0000"/>
                </a:solidFill>
                <a:effectLst/>
                <a:latin typeface="bai jamjuree"/>
              </a:rPr>
              <a:t>“ส่วนเราบอกพวกท่านว่าคำ (</a:t>
            </a:r>
            <a:r>
              <a:rPr lang="th-TH" sz="2000" b="1" i="0" dirty="0" err="1">
                <a:solidFill>
                  <a:srgbClr val="FF0000"/>
                </a:solidFill>
                <a:effectLst/>
                <a:latin typeface="bai jamjuree"/>
              </a:rPr>
              <a:t>เร</a:t>
            </a:r>
            <a:r>
              <a:rPr lang="th-TH" sz="2000" b="1" i="0" dirty="0">
                <a:solidFill>
                  <a:srgbClr val="FF0000"/>
                </a:solidFill>
                <a:effectLst/>
                <a:latin typeface="bai jamjuree"/>
              </a:rPr>
              <a:t>มา) ที่ไม่เป็นสาระทุกคำซึ่งมนุษย์พูดนั้น มนุษย์จะต้องรับผิดชอบถ้อยคำเหล่านั้นใน</a:t>
            </a:r>
            <a:r>
              <a:rPr lang="th-TH" sz="2000" b="1" i="0" dirty="0" err="1">
                <a:solidFill>
                  <a:srgbClr val="FF0000"/>
                </a:solidFill>
                <a:effectLst/>
                <a:latin typeface="bai jamjuree"/>
              </a:rPr>
              <a:t>วั</a:t>
            </a:r>
            <a:r>
              <a:rPr lang="th-TH" sz="2000" b="1" i="0" dirty="0">
                <a:solidFill>
                  <a:srgbClr val="FF0000"/>
                </a:solidFill>
                <a:effectLst/>
                <a:latin typeface="bai jamjuree"/>
              </a:rPr>
              <a:t>นพิพาก‌ษา” (มธ. 12:36)</a:t>
            </a:r>
            <a:endParaRPr lang="th-TH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1FC55D-C577-AA68-D7AE-5F04D2A6F2BE}"/>
              </a:ext>
            </a:extLst>
          </p:cNvPr>
          <p:cNvSpPr txBox="1"/>
          <p:nvPr/>
        </p:nvSpPr>
        <p:spPr>
          <a:xfrm>
            <a:off x="6997454" y="345860"/>
            <a:ext cx="49332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1600" b="1" i="0" u="none" strike="noStrike" baseline="0" dirty="0">
                <a:solidFill>
                  <a:srgbClr val="417CBE"/>
                </a:solidFill>
                <a:latin typeface="Tahoma" panose="020B0604030504040204" pitchFamily="34" charset="0"/>
              </a:rPr>
              <a:t>ทต. 2:1 </a:t>
            </a:r>
            <a:r>
              <a:rPr lang="th-TH" sz="2000" b="1" i="0" u="none" strike="noStrike" baseline="0" dirty="0">
                <a:solidFill>
                  <a:srgbClr val="080000"/>
                </a:solidFill>
                <a:latin typeface="Tahoma" panose="020B0604030504040204" pitchFamily="34" charset="0"/>
              </a:rPr>
              <a:t>ฝ่ายท่านจงสั่งสอนให้สอดคล้องกับคำสอนอันถูกต้อง</a:t>
            </a:r>
            <a:endParaRPr lang="th-TH" sz="1600" b="1" i="0" u="none" strike="noStrike" baseline="0" dirty="0">
              <a:solidFill>
                <a:srgbClr val="417CBE"/>
              </a:solidFill>
              <a:latin typeface="Tahoma" panose="020B0604030504040204" pitchFamily="34" charset="0"/>
            </a:endParaRPr>
          </a:p>
          <a:p>
            <a:pPr marR="450" algn="l" rtl="0"/>
            <a:endParaRPr lang="th-TH" sz="1600" b="1" i="0" u="none" strike="noStrike" baseline="0" dirty="0">
              <a:solidFill>
                <a:srgbClr val="417CBE"/>
              </a:solidFill>
              <a:latin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22F537-9D57-4D23-3C2F-295C55A1F91F}"/>
              </a:ext>
            </a:extLst>
          </p:cNvPr>
          <p:cNvSpPr txBox="1"/>
          <p:nvPr/>
        </p:nvSpPr>
        <p:spPr>
          <a:xfrm>
            <a:off x="496620" y="4548860"/>
            <a:ext cx="2352910" cy="156966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3200" b="1" i="0" cap="all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157  แห่งประมวลกฎหมายอาญา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9F17D4-0C0B-77D5-0B7A-83B7F691A4C8}"/>
              </a:ext>
            </a:extLst>
          </p:cNvPr>
          <p:cNvSpPr txBox="1"/>
          <p:nvPr/>
        </p:nvSpPr>
        <p:spPr>
          <a:xfrm>
            <a:off x="1592762" y="3231571"/>
            <a:ext cx="102384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i="0" u="none" strike="noStrike" baseline="3000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40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เพราะ​เรา​ทุก​คน​ทำ​ผิดพลาด​ไป​หลายๆ อย่าง ถ้า​ผู้ใด</a:t>
            </a:r>
            <a:r>
              <a:rPr lang="th-TH" sz="4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​มิได้​ทำ​ผิด​ทาง​วาจา </a:t>
            </a:r>
            <a:r>
              <a:rPr lang="th-TH" sz="40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ผู้​นั้น​ก็​เป็น​</a:t>
            </a:r>
            <a:r>
              <a:rPr lang="th-TH" sz="4000" b="1" i="0" u="sng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คน​ดี​รอบคอบ</a:t>
            </a:r>
            <a:r>
              <a:rPr lang="th-TH" sz="40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​แล้ว และ​สามารถ</a:t>
            </a:r>
            <a:r>
              <a:rPr lang="th-TH" sz="4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​บังคับ​ทั้งตัว​ไว้​ได้</a:t>
            </a:r>
            <a:r>
              <a:rPr lang="th-TH" sz="40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​ด้วย​</a:t>
            </a:r>
            <a:endParaRPr lang="th-TH" sz="40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0D900B-04CD-2E66-7332-43465F93ED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121" y="4548860"/>
            <a:ext cx="2352910" cy="154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68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1D53B2-844B-CD29-C519-CCDD9AE28E3A}"/>
              </a:ext>
            </a:extLst>
          </p:cNvPr>
          <p:cNvSpPr txBox="1"/>
          <p:nvPr/>
        </p:nvSpPr>
        <p:spPr>
          <a:xfrm>
            <a:off x="4189443" y="394333"/>
            <a:ext cx="749870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40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สดด. 45:1 </a:t>
            </a:r>
            <a:r>
              <a:rPr lang="th-TH" sz="4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จิตใจ​ข้าพเจ้า​ล้น​ไหล​ด้วย​แนวคิด​ดี ข้าพเจ้า​เล่า​บท​ประพันธ์​ของ​ข้าพเจ้า​ถวาย​พระ​ราชา </a:t>
            </a:r>
            <a:r>
              <a:rPr lang="th-TH" sz="4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ลิ้น​ของ​ข้าพเจ้า​เหมือน​ปาก​กาของ​อาลักษณ์​ที่​ชำนาญ</a:t>
            </a:r>
          </a:p>
          <a:p>
            <a:pPr marR="450" algn="l" rtl="0"/>
            <a:endParaRPr lang="th-TH" sz="40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7B6A73-D399-74D2-88F5-11E266C3E7AC}"/>
              </a:ext>
            </a:extLst>
          </p:cNvPr>
          <p:cNvSpPr txBox="1"/>
          <p:nvPr/>
        </p:nvSpPr>
        <p:spPr>
          <a:xfrm>
            <a:off x="4189443" y="2773002"/>
            <a:ext cx="739295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40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สดด. 45:1 </a:t>
            </a:r>
            <a:r>
              <a:rPr lang="en-US" sz="4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My heart is stirred by a beautiful song. I say, “I have composed this special song for the king; </a:t>
            </a:r>
            <a:r>
              <a:rPr lang="en-US" sz="4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my tongue is as skilled as the stylus of an experienced scribe.”</a:t>
            </a:r>
          </a:p>
          <a:p>
            <a:pPr marR="450" algn="l" rtl="0"/>
            <a:endParaRPr lang="th-TH" sz="40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AF84F9-DCC2-910E-7777-67A8A9DA8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88" y="116690"/>
            <a:ext cx="3648269" cy="5446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B2B3C4-727A-39AB-2369-25B239E55D3C}"/>
              </a:ext>
            </a:extLst>
          </p:cNvPr>
          <p:cNvSpPr txBox="1"/>
          <p:nvPr/>
        </p:nvSpPr>
        <p:spPr>
          <a:xfrm>
            <a:off x="270588" y="5767225"/>
            <a:ext cx="61022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dirty="0" err="1">
                <a:solidFill>
                  <a:srgbClr val="0000CC"/>
                </a:solidFill>
              </a:rPr>
              <a:t>steven</a:t>
            </a:r>
            <a:r>
              <a:rPr lang="th-TH" sz="2400" dirty="0">
                <a:solidFill>
                  <a:srgbClr val="0000CC"/>
                </a:solidFill>
              </a:rPr>
              <a:t>   </a:t>
            </a:r>
            <a:r>
              <a:rPr lang="th-TH" sz="2400" dirty="0" err="1">
                <a:solidFill>
                  <a:srgbClr val="0000CC"/>
                </a:solidFill>
              </a:rPr>
              <a:t>spielberg</a:t>
            </a:r>
            <a:endParaRPr lang="th-TH" sz="2400" dirty="0">
              <a:solidFill>
                <a:srgbClr val="0000CC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DDB20F-FBCA-294B-F331-8D53F0BB2A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77"/>
          <a:stretch/>
        </p:blipFill>
        <p:spPr>
          <a:xfrm>
            <a:off x="9312728" y="5199309"/>
            <a:ext cx="2608684" cy="1597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AEB454-8AEE-822B-BE6C-4EC8AFD44BA1}"/>
              </a:ext>
            </a:extLst>
          </p:cNvPr>
          <p:cNvSpPr txBox="1"/>
          <p:nvPr/>
        </p:nvSpPr>
        <p:spPr>
          <a:xfrm>
            <a:off x="4189443" y="5459449"/>
            <a:ext cx="61022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i="0" u="none" strike="noStrike" baseline="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วาจาศักดิ์สิทธิ์อยู่ที่ผู้เชื่อในพระเยซู </a:t>
            </a:r>
            <a:endParaRPr lang="th-TH" sz="40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3743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A3A1AB-94A3-5EEF-73AC-BB9B16776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04" y="759689"/>
            <a:ext cx="4793699" cy="48526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87E945-DF73-A707-D2CA-0608E7D70CEF}"/>
              </a:ext>
            </a:extLst>
          </p:cNvPr>
          <p:cNvSpPr txBox="1"/>
          <p:nvPr/>
        </p:nvSpPr>
        <p:spPr>
          <a:xfrm>
            <a:off x="8705461" y="3406803"/>
            <a:ext cx="356180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24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สดด. 90:10 </a:t>
            </a:r>
            <a:r>
              <a:rPr lang="th-TH" sz="2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กำหนด​ปี​ของ​ข้า​พระ​องค์​คือ​เจ็ด​สิบ หรือ​สุดแต่​เรื่อง​กำลัง ​ก็​ถึง​แปด​สิบ แต่​ช่วง​ชีวิต​นั้น​มี​แต่​งาน​และ​ความ​ลำบาก ไม่​ช้า​ก็​สูญ​ไป​และ​ข้า​พระ​องค์​ก็​จาก​ไป </a:t>
            </a:r>
            <a:r>
              <a:rPr lang="th-TH" sz="24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สดด. 90:12 </a:t>
            </a:r>
            <a:r>
              <a:rPr lang="th-TH" sz="2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ขอ​พระ​องค์​ทรง​สอน​ให้​นับวัน​ของ​ข้า​พระ​องค์ เพื่อ​ข้า​พระ​องค์​ทั้ง​หลาย​จะ​มี​จิตใจ​ที่​มี​ปัญญา</a:t>
            </a:r>
            <a:endParaRPr lang="th-TH" sz="24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sz="24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CF401D0-92E6-EC01-34DC-44C088765F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599360"/>
              </p:ext>
            </p:extLst>
          </p:nvPr>
        </p:nvGraphicFramePr>
        <p:xfrm>
          <a:off x="9651740" y="338687"/>
          <a:ext cx="2235460" cy="2811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7730">
                  <a:extLst>
                    <a:ext uri="{9D8B030D-6E8A-4147-A177-3AD203B41FA5}">
                      <a16:colId xmlns:a16="http://schemas.microsoft.com/office/drawing/2014/main" val="3216491997"/>
                    </a:ext>
                  </a:extLst>
                </a:gridCol>
                <a:gridCol w="1117730">
                  <a:extLst>
                    <a:ext uri="{9D8B030D-6E8A-4147-A177-3AD203B41FA5}">
                      <a16:colId xmlns:a16="http://schemas.microsoft.com/office/drawing/2014/main" val="239926091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อายุ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เลขนาฬิกา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6294119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th-TH" sz="2000" b="1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th-TH" sz="20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650748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th-TH" sz="2000" b="1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th-TH" sz="20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8667189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solidFill>
                            <a:srgbClr val="FF0000"/>
                          </a:solidFill>
                          <a:effectLst/>
                        </a:rPr>
                        <a:t>30</a:t>
                      </a:r>
                      <a:endParaRPr lang="th-TH" sz="2000" b="1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th-TH" sz="20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0462977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solidFill>
                            <a:srgbClr val="FF0000"/>
                          </a:solidFill>
                          <a:effectLst/>
                        </a:rPr>
                        <a:t>40</a:t>
                      </a:r>
                      <a:endParaRPr lang="th-TH" sz="2000" b="1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lang="th-TH" sz="20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24079065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solidFill>
                            <a:srgbClr val="FF0000"/>
                          </a:solidFill>
                          <a:effectLst/>
                        </a:rPr>
                        <a:t>50</a:t>
                      </a:r>
                      <a:endParaRPr lang="th-TH" sz="2000" b="1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lang="th-TH" sz="20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2896728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solidFill>
                            <a:srgbClr val="FF0000"/>
                          </a:solidFill>
                          <a:effectLst/>
                        </a:rPr>
                        <a:t>60</a:t>
                      </a:r>
                      <a:endParaRPr lang="th-TH" sz="2000" b="1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</a:t>
                      </a:r>
                      <a:endParaRPr lang="th-TH" sz="20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79382645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solidFill>
                            <a:srgbClr val="FF0000"/>
                          </a:solidFill>
                          <a:effectLst/>
                        </a:rPr>
                        <a:t>70</a:t>
                      </a:r>
                      <a:endParaRPr lang="th-TH" sz="2000" b="1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</a:t>
                      </a:r>
                      <a:endParaRPr lang="th-TH" sz="20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5378065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solidFill>
                            <a:srgbClr val="FF0000"/>
                          </a:solidFill>
                          <a:effectLst/>
                        </a:rPr>
                        <a:t>80</a:t>
                      </a:r>
                      <a:endParaRPr lang="th-TH" sz="2000" b="1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</a:t>
                      </a:r>
                      <a:endParaRPr lang="th-TH" sz="20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4377084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7C6385B-BBFD-BC58-E46D-596307AE0C94}"/>
              </a:ext>
            </a:extLst>
          </p:cNvPr>
          <p:cNvGraphicFramePr>
            <a:graphicFrameLocks noGrp="1"/>
          </p:cNvGraphicFramePr>
          <p:nvPr/>
        </p:nvGraphicFramePr>
        <p:xfrm>
          <a:off x="6583358" y="1319442"/>
          <a:ext cx="2235460" cy="373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7730">
                  <a:extLst>
                    <a:ext uri="{9D8B030D-6E8A-4147-A177-3AD203B41FA5}">
                      <a16:colId xmlns:a16="http://schemas.microsoft.com/office/drawing/2014/main" val="1104048980"/>
                    </a:ext>
                  </a:extLst>
                </a:gridCol>
                <a:gridCol w="1117730">
                  <a:extLst>
                    <a:ext uri="{9D8B030D-6E8A-4147-A177-3AD203B41FA5}">
                      <a16:colId xmlns:a16="http://schemas.microsoft.com/office/drawing/2014/main" val="219930370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th-TH" sz="2400" b="1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th-TH" sz="24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6783497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DC9C59E-1408-4FA1-5163-5D014F8FC57A}"/>
              </a:ext>
            </a:extLst>
          </p:cNvPr>
          <p:cNvGraphicFramePr>
            <a:graphicFrameLocks noGrp="1"/>
          </p:cNvGraphicFramePr>
          <p:nvPr/>
        </p:nvGraphicFramePr>
        <p:xfrm>
          <a:off x="7266307" y="3055620"/>
          <a:ext cx="2235460" cy="373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7730">
                  <a:extLst>
                    <a:ext uri="{9D8B030D-6E8A-4147-A177-3AD203B41FA5}">
                      <a16:colId xmlns:a16="http://schemas.microsoft.com/office/drawing/2014/main" val="3591117697"/>
                    </a:ext>
                  </a:extLst>
                </a:gridCol>
                <a:gridCol w="1117730">
                  <a:extLst>
                    <a:ext uri="{9D8B030D-6E8A-4147-A177-3AD203B41FA5}">
                      <a16:colId xmlns:a16="http://schemas.microsoft.com/office/drawing/2014/main" val="3758149270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th-TH" sz="24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th-TH" sz="24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6812963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465FD61-F9A9-0304-FC11-FFFB81F1F64D}"/>
              </a:ext>
            </a:extLst>
          </p:cNvPr>
          <p:cNvGraphicFramePr>
            <a:graphicFrameLocks noGrp="1"/>
          </p:cNvGraphicFramePr>
          <p:nvPr/>
        </p:nvGraphicFramePr>
        <p:xfrm>
          <a:off x="6583358" y="4806323"/>
          <a:ext cx="2235460" cy="373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7730">
                  <a:extLst>
                    <a:ext uri="{9D8B030D-6E8A-4147-A177-3AD203B41FA5}">
                      <a16:colId xmlns:a16="http://schemas.microsoft.com/office/drawing/2014/main" val="554507215"/>
                    </a:ext>
                  </a:extLst>
                </a:gridCol>
                <a:gridCol w="1117730">
                  <a:extLst>
                    <a:ext uri="{9D8B030D-6E8A-4147-A177-3AD203B41FA5}">
                      <a16:colId xmlns:a16="http://schemas.microsoft.com/office/drawing/2014/main" val="1279655977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solidFill>
                            <a:srgbClr val="FF0000"/>
                          </a:solidFill>
                          <a:effectLst/>
                        </a:rPr>
                        <a:t>30</a:t>
                      </a:r>
                      <a:endParaRPr lang="th-TH" sz="2400" b="1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th-TH" sz="24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8324761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9B4CC22-E9BB-D608-9FE2-51CC45EFA0F7}"/>
              </a:ext>
            </a:extLst>
          </p:cNvPr>
          <p:cNvGraphicFramePr>
            <a:graphicFrameLocks noGrp="1"/>
          </p:cNvGraphicFramePr>
          <p:nvPr/>
        </p:nvGraphicFramePr>
        <p:xfrm>
          <a:off x="3751727" y="5612362"/>
          <a:ext cx="2235460" cy="373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7730">
                  <a:extLst>
                    <a:ext uri="{9D8B030D-6E8A-4147-A177-3AD203B41FA5}">
                      <a16:colId xmlns:a16="http://schemas.microsoft.com/office/drawing/2014/main" val="173150431"/>
                    </a:ext>
                  </a:extLst>
                </a:gridCol>
                <a:gridCol w="1117730">
                  <a:extLst>
                    <a:ext uri="{9D8B030D-6E8A-4147-A177-3AD203B41FA5}">
                      <a16:colId xmlns:a16="http://schemas.microsoft.com/office/drawing/2014/main" val="68181669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solidFill>
                            <a:srgbClr val="FF0000"/>
                          </a:solidFill>
                          <a:effectLst/>
                        </a:rPr>
                        <a:t>40</a:t>
                      </a:r>
                      <a:endParaRPr lang="th-TH" sz="2400" b="1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lang="th-TH" sz="24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0939356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911F97F-110D-D056-8872-8DD950FD9A43}"/>
              </a:ext>
            </a:extLst>
          </p:cNvPr>
          <p:cNvGraphicFramePr>
            <a:graphicFrameLocks noGrp="1"/>
          </p:cNvGraphicFramePr>
          <p:nvPr/>
        </p:nvGraphicFramePr>
        <p:xfrm>
          <a:off x="920097" y="4806323"/>
          <a:ext cx="2235460" cy="373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7730">
                  <a:extLst>
                    <a:ext uri="{9D8B030D-6E8A-4147-A177-3AD203B41FA5}">
                      <a16:colId xmlns:a16="http://schemas.microsoft.com/office/drawing/2014/main" val="2760342113"/>
                    </a:ext>
                  </a:extLst>
                </a:gridCol>
                <a:gridCol w="1117730">
                  <a:extLst>
                    <a:ext uri="{9D8B030D-6E8A-4147-A177-3AD203B41FA5}">
                      <a16:colId xmlns:a16="http://schemas.microsoft.com/office/drawing/2014/main" val="450900945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solidFill>
                            <a:srgbClr val="FF0000"/>
                          </a:solidFill>
                          <a:effectLst/>
                        </a:rPr>
                        <a:t>50</a:t>
                      </a:r>
                      <a:endParaRPr lang="th-TH" sz="2400" b="1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lang="th-TH" sz="24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8281211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9D383B7-9A0B-3821-8783-E38E1CCEA257}"/>
              </a:ext>
            </a:extLst>
          </p:cNvPr>
          <p:cNvGraphicFramePr>
            <a:graphicFrameLocks noGrp="1"/>
          </p:cNvGraphicFramePr>
          <p:nvPr/>
        </p:nvGraphicFramePr>
        <p:xfrm>
          <a:off x="237148" y="3055620"/>
          <a:ext cx="2235460" cy="373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7730">
                  <a:extLst>
                    <a:ext uri="{9D8B030D-6E8A-4147-A177-3AD203B41FA5}">
                      <a16:colId xmlns:a16="http://schemas.microsoft.com/office/drawing/2014/main" val="789648249"/>
                    </a:ext>
                  </a:extLst>
                </a:gridCol>
                <a:gridCol w="1117730">
                  <a:extLst>
                    <a:ext uri="{9D8B030D-6E8A-4147-A177-3AD203B41FA5}">
                      <a16:colId xmlns:a16="http://schemas.microsoft.com/office/drawing/2014/main" val="3156195500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solidFill>
                            <a:srgbClr val="FF0000"/>
                          </a:solidFill>
                          <a:effectLst/>
                        </a:rPr>
                        <a:t>60</a:t>
                      </a:r>
                      <a:endParaRPr lang="th-TH" sz="2400" b="1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</a:t>
                      </a:r>
                      <a:endParaRPr lang="th-TH" sz="24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0078975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93C2197-DEE3-8B89-820B-F08A0924F989}"/>
              </a:ext>
            </a:extLst>
          </p:cNvPr>
          <p:cNvGraphicFramePr>
            <a:graphicFrameLocks noGrp="1"/>
          </p:cNvGraphicFramePr>
          <p:nvPr/>
        </p:nvGraphicFramePr>
        <p:xfrm>
          <a:off x="789049" y="1319442"/>
          <a:ext cx="2235460" cy="373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7730">
                  <a:extLst>
                    <a:ext uri="{9D8B030D-6E8A-4147-A177-3AD203B41FA5}">
                      <a16:colId xmlns:a16="http://schemas.microsoft.com/office/drawing/2014/main" val="3502225553"/>
                    </a:ext>
                  </a:extLst>
                </a:gridCol>
                <a:gridCol w="1117730">
                  <a:extLst>
                    <a:ext uri="{9D8B030D-6E8A-4147-A177-3AD203B41FA5}">
                      <a16:colId xmlns:a16="http://schemas.microsoft.com/office/drawing/2014/main" val="1112528756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solidFill>
                            <a:srgbClr val="FF0000"/>
                          </a:solidFill>
                          <a:effectLst/>
                        </a:rPr>
                        <a:t>70</a:t>
                      </a:r>
                      <a:endParaRPr lang="th-TH" sz="2400" b="1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</a:t>
                      </a:r>
                      <a:endParaRPr lang="th-TH" sz="24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08534886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A8140C5-95A6-F25F-E20F-86D4A80D7CC0}"/>
              </a:ext>
            </a:extLst>
          </p:cNvPr>
          <p:cNvGraphicFramePr>
            <a:graphicFrameLocks noGrp="1"/>
          </p:cNvGraphicFramePr>
          <p:nvPr/>
        </p:nvGraphicFramePr>
        <p:xfrm>
          <a:off x="3751727" y="386309"/>
          <a:ext cx="2235460" cy="373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7730">
                  <a:extLst>
                    <a:ext uri="{9D8B030D-6E8A-4147-A177-3AD203B41FA5}">
                      <a16:colId xmlns:a16="http://schemas.microsoft.com/office/drawing/2014/main" val="4206735978"/>
                    </a:ext>
                  </a:extLst>
                </a:gridCol>
                <a:gridCol w="1117730">
                  <a:extLst>
                    <a:ext uri="{9D8B030D-6E8A-4147-A177-3AD203B41FA5}">
                      <a16:colId xmlns:a16="http://schemas.microsoft.com/office/drawing/2014/main" val="3420900466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80</a:t>
                      </a:r>
                      <a:endParaRPr lang="th-TH" sz="24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</a:t>
                      </a:r>
                      <a:endParaRPr lang="th-TH" sz="24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71260545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1290BF3F-9613-C13D-58F1-F181A79BD04B}"/>
              </a:ext>
            </a:extLst>
          </p:cNvPr>
          <p:cNvSpPr txBox="1"/>
          <p:nvPr/>
        </p:nvSpPr>
        <p:spPr>
          <a:xfrm>
            <a:off x="74122" y="6471691"/>
            <a:ext cx="1211787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i="0" u="none" strike="noStrike" baseline="0" dirty="0" err="1">
                <a:solidFill>
                  <a:srgbClr val="FF0000"/>
                </a:solidFill>
                <a:latin typeface="Tahoma" panose="020B0604030504040204" pitchFamily="34" charset="0"/>
              </a:rPr>
              <a:t>ปฐ</a:t>
            </a:r>
            <a:r>
              <a:rPr lang="th-TH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ก. 6:3 </a:t>
            </a:r>
            <a:r>
              <a:rPr lang="th-TH" sz="2400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​พระ​เจ้า​จึง​ตรัส​ว่า “วิญญาณ​ของ​เรา​จะ​ไม่​สถิต​อยู่​ใน​มนุษย์​ตลอด​กาล เพราะ​มนุษย์​เป็น​แต่​เนื้อ​หนัง อายุ​ของ​เขา​จะ​ไม่​เกิน​ร้อย​ยี่สิบ​ปี”</a:t>
            </a:r>
            <a:endParaRPr lang="th-TH" i="0" u="none" strike="noStrike" baseline="0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marR="450" algn="l" rtl="0"/>
            <a:endParaRPr lang="th-TH" i="0" u="none" strike="noStrike" baseline="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868BE9FA-0F63-099E-245E-AE2F4D71B7D2}"/>
              </a:ext>
            </a:extLst>
          </p:cNvPr>
          <p:cNvGraphicFramePr>
            <a:graphicFrameLocks noGrp="1"/>
          </p:cNvGraphicFramePr>
          <p:nvPr/>
        </p:nvGraphicFramePr>
        <p:xfrm>
          <a:off x="7027988" y="4263703"/>
          <a:ext cx="1346200" cy="251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345195117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4118342947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40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8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45347329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B2A0B5CD-3877-36BC-7A7F-0E770772CB91}"/>
              </a:ext>
            </a:extLst>
          </p:cNvPr>
          <p:cNvGraphicFramePr>
            <a:graphicFrameLocks noGrp="1"/>
          </p:cNvGraphicFramePr>
          <p:nvPr/>
        </p:nvGraphicFramePr>
        <p:xfrm>
          <a:off x="6133060" y="5270302"/>
          <a:ext cx="1346200" cy="251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3776034128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4248854407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50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10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68806202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9BEC9F2-7223-5CAC-8654-54BBDCCE6049}"/>
              </a:ext>
            </a:extLst>
          </p:cNvPr>
          <p:cNvGraphicFramePr>
            <a:graphicFrameLocks noGrp="1"/>
          </p:cNvGraphicFramePr>
          <p:nvPr/>
        </p:nvGraphicFramePr>
        <p:xfrm>
          <a:off x="4189832" y="6071121"/>
          <a:ext cx="1346200" cy="251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1734819408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516179428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60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12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52117298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304115EF-C7DB-C79A-2F13-C4C1371E7E3E}"/>
              </a:ext>
            </a:extLst>
          </p:cNvPr>
          <p:cNvGraphicFramePr>
            <a:graphicFrameLocks noGrp="1"/>
          </p:cNvGraphicFramePr>
          <p:nvPr/>
        </p:nvGraphicFramePr>
        <p:xfrm>
          <a:off x="2322901" y="5345133"/>
          <a:ext cx="1346200" cy="251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76549828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1802351648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70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14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3321271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1C28893D-9D5A-533C-EE06-B5E24062B860}"/>
              </a:ext>
            </a:extLst>
          </p:cNvPr>
          <p:cNvGraphicFramePr>
            <a:graphicFrameLocks noGrp="1"/>
          </p:cNvGraphicFramePr>
          <p:nvPr/>
        </p:nvGraphicFramePr>
        <p:xfrm>
          <a:off x="1476814" y="4389433"/>
          <a:ext cx="1346200" cy="251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1069144006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804710247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80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16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03953361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C0B0DF6F-806B-0A00-9503-E3B7B370ADBD}"/>
              </a:ext>
            </a:extLst>
          </p:cNvPr>
          <p:cNvGraphicFramePr>
            <a:graphicFrameLocks noGrp="1"/>
          </p:cNvGraphicFramePr>
          <p:nvPr/>
        </p:nvGraphicFramePr>
        <p:xfrm>
          <a:off x="1127180" y="3514335"/>
          <a:ext cx="1346200" cy="251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4090020657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1306026647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90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18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03194378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C88EC3C2-7F0C-24AE-D56D-3D7D0CDEF54E}"/>
              </a:ext>
            </a:extLst>
          </p:cNvPr>
          <p:cNvGraphicFramePr>
            <a:graphicFrameLocks noGrp="1"/>
          </p:cNvGraphicFramePr>
          <p:nvPr/>
        </p:nvGraphicFramePr>
        <p:xfrm>
          <a:off x="7266307" y="3503933"/>
          <a:ext cx="1346200" cy="251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1536378272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336172404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30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6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21500020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16D2154F-2BF6-EB07-83BA-563A948EE992}"/>
              </a:ext>
            </a:extLst>
          </p:cNvPr>
          <p:cNvGraphicFramePr>
            <a:graphicFrameLocks noGrp="1"/>
          </p:cNvGraphicFramePr>
          <p:nvPr/>
        </p:nvGraphicFramePr>
        <p:xfrm>
          <a:off x="7040685" y="1980762"/>
          <a:ext cx="1346200" cy="2872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496897908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1843761719"/>
                    </a:ext>
                  </a:extLst>
                </a:gridCol>
              </a:tblGrid>
              <a:tr h="287253"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20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4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0358251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C67AEF29-0FB6-2F4D-DE1F-F52956CBFA4A}"/>
              </a:ext>
            </a:extLst>
          </p:cNvPr>
          <p:cNvGraphicFramePr>
            <a:graphicFrameLocks noGrp="1"/>
          </p:cNvGraphicFramePr>
          <p:nvPr/>
        </p:nvGraphicFramePr>
        <p:xfrm>
          <a:off x="1322699" y="2178584"/>
          <a:ext cx="1346200" cy="251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2858240374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923840054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100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20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5433155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753E74AF-1A12-093A-1009-01BF00E3E76D}"/>
              </a:ext>
            </a:extLst>
          </p:cNvPr>
          <p:cNvGraphicFramePr>
            <a:graphicFrameLocks noGrp="1"/>
          </p:cNvGraphicFramePr>
          <p:nvPr/>
        </p:nvGraphicFramePr>
        <p:xfrm>
          <a:off x="2271047" y="1025315"/>
          <a:ext cx="1346200" cy="251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1888839869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902930875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110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22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98558598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51BA96B1-771B-8055-70F9-7B29AB2B56D8}"/>
              </a:ext>
            </a:extLst>
          </p:cNvPr>
          <p:cNvGraphicFramePr>
            <a:graphicFrameLocks noGrp="1"/>
          </p:cNvGraphicFramePr>
          <p:nvPr/>
        </p:nvGraphicFramePr>
        <p:xfrm>
          <a:off x="4189832" y="49470"/>
          <a:ext cx="1346200" cy="251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88548026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4244052475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120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24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46163196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93770E30-DDE6-1CB8-7409-7ECD512CF2AA}"/>
              </a:ext>
            </a:extLst>
          </p:cNvPr>
          <p:cNvGraphicFramePr>
            <a:graphicFrameLocks noGrp="1"/>
          </p:cNvGraphicFramePr>
          <p:nvPr/>
        </p:nvGraphicFramePr>
        <p:xfrm>
          <a:off x="6032457" y="940695"/>
          <a:ext cx="1346200" cy="251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3321476273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100714560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10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2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0091748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42A18CE-47FB-D17C-02AA-D398F2728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05"/>
            <a:ext cx="15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8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6818EB-B0A7-0FA3-D57E-98A852D07920}"/>
              </a:ext>
            </a:extLst>
          </p:cNvPr>
          <p:cNvSpPr txBox="1"/>
          <p:nvPr/>
        </p:nvSpPr>
        <p:spPr>
          <a:xfrm>
            <a:off x="8164286" y="6237990"/>
            <a:ext cx="42267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00CC"/>
                </a:solidFill>
              </a:rPr>
              <a:t>ศจ.ธงชัย ประดับชนานุรัตน์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99D5D3-E3DF-D0C0-A03E-CB88B4394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854" y="160595"/>
            <a:ext cx="5362978" cy="3021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37A43A-5B5D-8463-B9E1-87489BF48833}"/>
              </a:ext>
            </a:extLst>
          </p:cNvPr>
          <p:cNvSpPr txBox="1"/>
          <p:nvPr/>
        </p:nvSpPr>
        <p:spPr>
          <a:xfrm>
            <a:off x="270586" y="160595"/>
            <a:ext cx="1170058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600" b="1" i="0" dirty="0">
                <a:solidFill>
                  <a:srgbClr val="333333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เราจะรู้จักเรื่องของชีวิตได้ดี เมื่อเราไป 4 ที่นี้</a:t>
            </a:r>
          </a:p>
          <a:p>
            <a:pPr algn="l"/>
            <a:r>
              <a:rPr lang="th-TH" sz="3600" b="1" i="0" dirty="0">
                <a:solidFill>
                  <a:srgbClr val="333333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———————————</a:t>
            </a:r>
          </a:p>
          <a:p>
            <a:pPr algn="l"/>
            <a:r>
              <a:rPr lang="th-TH" sz="3600" b="1" i="0" dirty="0">
                <a:solidFill>
                  <a:srgbClr val="333333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1. &gt;&gt; โรงพยาบาล &lt;&lt;</a:t>
            </a:r>
          </a:p>
          <a:p>
            <a:pPr algn="l"/>
            <a:r>
              <a:rPr lang="th-TH" sz="3600" b="1" i="0" dirty="0">
                <a:solidFill>
                  <a:srgbClr val="333333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เราจะคิดได้ว่า ไม่มีอะไรดีไปกว่าการมีสุขภาพดี</a:t>
            </a:r>
          </a:p>
          <a:p>
            <a:pPr algn="l"/>
            <a:r>
              <a:rPr lang="th-TH" sz="3600" b="1" i="0" dirty="0">
                <a:solidFill>
                  <a:srgbClr val="333333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2. &gt;&gt; คุก/เรือนจำ &lt;&lt;</a:t>
            </a:r>
          </a:p>
          <a:p>
            <a:pPr algn="l"/>
            <a:r>
              <a:rPr lang="th-TH" sz="3600" b="1" i="0" dirty="0">
                <a:solidFill>
                  <a:srgbClr val="333333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เราจะคิดได้ว่า ไม่มีอะไรดีไปกว่าการมีอิสระเสรีภาพ</a:t>
            </a:r>
          </a:p>
          <a:p>
            <a:pPr algn="l"/>
            <a:r>
              <a:rPr lang="th-TH" sz="3600" b="1" i="0" dirty="0">
                <a:solidFill>
                  <a:srgbClr val="333333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3. &gt;&gt; สุสาน &lt;&lt;</a:t>
            </a:r>
          </a:p>
          <a:p>
            <a:pPr algn="l"/>
            <a:r>
              <a:rPr lang="th-TH" sz="3600" b="1" i="0" dirty="0">
                <a:solidFill>
                  <a:srgbClr val="333333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สุสานจะสอนสัจธรรมข้อหนึ่งว่า ไม่ว่าจะรวยหรือจน ไม่มีใครหลีกเลี่ยงความตายได้</a:t>
            </a:r>
          </a:p>
          <a:p>
            <a:pPr algn="l"/>
            <a:r>
              <a:rPr lang="th-TH" sz="3600" b="1" i="0" dirty="0">
                <a:solidFill>
                  <a:srgbClr val="333333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4. &gt;&gt; คริสตจักร/โบสถ์ &lt;&lt;</a:t>
            </a:r>
          </a:p>
          <a:p>
            <a:pPr algn="l"/>
            <a:r>
              <a:rPr lang="th-TH" sz="3600" b="1" i="0" dirty="0">
                <a:solidFill>
                  <a:srgbClr val="333333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เราจะได้พบสัจธรรมข้อหนึ่งว่า ความรักแท้มีอยู่จริง และความรอดที่พระเจ้าประทานให้มนุษย์เพื่อช่วยให้ทุกคน ได้พบกับทางสู่สวรรค์มีอยู่จริง </a:t>
            </a:r>
            <a:r>
              <a:rPr lang="th-TH" sz="3600" b="1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ซึ่งเป็นคนดีของพระเยซู ไม่ใช่ความดีของเรา</a:t>
            </a:r>
          </a:p>
        </p:txBody>
      </p:sp>
    </p:spTree>
    <p:extLst>
      <p:ext uri="{BB962C8B-B14F-4D97-AF65-F5344CB8AC3E}">
        <p14:creationId xmlns:p14="http://schemas.microsoft.com/office/powerpoint/2010/main" val="523409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F81944-4BE7-17F1-4C76-121051EC3F19}"/>
              </a:ext>
            </a:extLst>
          </p:cNvPr>
          <p:cNvSpPr txBox="1"/>
          <p:nvPr/>
        </p:nvSpPr>
        <p:spPr>
          <a:xfrm>
            <a:off x="108361" y="3174611"/>
            <a:ext cx="1194679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2400" b="1" i="0" u="none" strike="noStrike" baseline="0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ทิ</a:t>
            </a:r>
            <a:r>
              <a:rPr lang="th-TH" sz="24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โม</a:t>
            </a:r>
            <a:r>
              <a:rPr lang="th-TH" sz="2400" b="1" i="0" u="none" strike="noStrike" baseline="0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ธี</a:t>
            </a:r>
            <a:r>
              <a:rPr lang="th-TH" sz="24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3  </a:t>
            </a:r>
            <a:r>
              <a:rPr lang="th-TH" sz="2400" b="1" i="0" u="none" strike="noStrike" baseline="300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i="0" u="none" strike="noStrike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28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คำ​นี้​เป็น​คำ​จริง คือ​ว่า​ถ้า​ผู้ใด​ปรารถนา​หน้าที่​ผู้ปกครอง​ดูแล​คริสตจักร </a:t>
            </a:r>
            <a:r>
              <a:rPr lang="th-TH" sz="2800" b="1" i="0" u="sng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ผู้​นั้น​ก็​ปรารถนา​กิจการ​งาน​ที่​ประเสริฐ</a:t>
            </a:r>
            <a:r>
              <a:rPr lang="th-TH" sz="2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</a:t>
            </a:r>
            <a:r>
              <a:rPr lang="th-TH" sz="2800" b="1" i="0" u="none" strike="noStrike" baseline="30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800" b="1" i="0" u="none" strike="noStrike" baseline="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8 </a:t>
            </a:r>
            <a:r>
              <a:rPr lang="th-TH" sz="2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ฝ่าย​มัคนายก​นั้น​ก็​เช่น​เดียว​กัน คือ​ต้อง​เป็น​คน​เอา​การ​เอา​งาน ไม่​เป็น​คน​สอง​ลิ้น ไม่​ดื่ม​สุรา​มึน​เมา ไม่​เป็น​คน​โลภ​มัก​ได้​</a:t>
            </a:r>
            <a:r>
              <a:rPr lang="th-TH" sz="2000" b="1" i="0" u="none" strike="noStrike" baseline="0" dirty="0">
                <a:solidFill>
                  <a:srgbClr val="008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 </a:t>
            </a:r>
            <a:r>
              <a:rPr lang="th-TH" sz="2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และ​เป็น​คน​ยึด​มั่น​ใน​ข้อ​ล้ำ​ลึก​แห่ง​ความ​เชื่อ ด้วย​จิตสำนึก​ว่า​ตน​ชอบ​</a:t>
            </a:r>
            <a:r>
              <a:rPr lang="th-TH" sz="2000" b="1" i="0" u="none" strike="noStrike" baseline="0" dirty="0">
                <a:solidFill>
                  <a:srgbClr val="008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i="0" u="none" strike="noStrike" baseline="30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 </a:t>
            </a:r>
            <a:r>
              <a:rPr lang="th-TH" sz="2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จง​ลอง​ดู​คน​เหล่า​นี้​เสียก่อน​ด้วย และ​เมื่อ​เห็น​ว่า​ไม่​มี​ข้อ​ตำหนิ​แล้ว จึง​ตั้ง​เขา​ไว้​ใน​ตำแหน่ง​มัคนายก</a:t>
            </a:r>
            <a:r>
              <a:rPr lang="th-TH" sz="2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</a:t>
            </a:r>
            <a:r>
              <a:rPr lang="th-TH" sz="20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11 </a:t>
            </a:r>
            <a:r>
              <a:rPr lang="th-TH" sz="2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ฝ่าย​พวก​ผู้หญิง​ก็​เหมือน​กัน ต้อง​เป็น​คน​เอา​การ​เอา​งาน ไม่​ใส่​ร้าย​ผู้อื่น เป็น​คน​รู้จัก​ประมาณ​ตน และ​เป็น​คน​สัตย์​ซื่อ​ใน​ประการ​ทั้ง​ปวง​</a:t>
            </a:r>
            <a:r>
              <a:rPr lang="th-TH" sz="20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12 </a:t>
            </a:r>
            <a:r>
              <a:rPr lang="th-TH" sz="2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มัคนายก​นั้น​ต้อง​เป็น​สามี​ของ​หญิง​คน​เดียว และ​บังคับ​บัญชา​บุตร​ของ​ตน และ​ปกครอง​บ้าน​เรือน​ของ​ตน​ได้​ดี​</a:t>
            </a:r>
            <a:r>
              <a:rPr lang="th-TH" sz="20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13 </a:t>
            </a:r>
            <a:r>
              <a:rPr lang="th-TH" sz="2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เพราะ​ว่า​</a:t>
            </a:r>
            <a:r>
              <a:rPr lang="th-TH" sz="2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คน​ที่​ทำ​หน้าที่​มัคนายก​ได้​ดี​ก็​มี​เกียรติ และ​มี​ใจ​กล้า​เป็น​อัน​มาก​เพราะ​ความ​เชื่อ​ซึ่ง​มี​ใน​พระ​เยซู​คริสต์</a:t>
            </a:r>
            <a:r>
              <a:rPr lang="th-TH" sz="2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 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279454-047A-3A5B-0469-86E35A171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966" y="98862"/>
            <a:ext cx="5132117" cy="2886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307612-0E6F-87F6-CA98-29B2742DEF4B}"/>
              </a:ext>
            </a:extLst>
          </p:cNvPr>
          <p:cNvSpPr txBox="1"/>
          <p:nvPr/>
        </p:nvSpPr>
        <p:spPr>
          <a:xfrm>
            <a:off x="139957" y="98862"/>
            <a:ext cx="6586354" cy="286232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th-TH" sz="3600" b="1" dirty="0">
                <a:solidFill>
                  <a:srgbClr val="006600"/>
                </a:solidFill>
              </a:rPr>
              <a:t>เราเป็นเด็กสำหรับพระเจ้า ทำตามของประทาน รับใช้ตามของประทาน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h-TH" sz="3600" b="1" dirty="0">
                <a:solidFill>
                  <a:srgbClr val="006600"/>
                </a:solidFill>
              </a:rPr>
              <a:t>พระเจ้าใช้ใครก็ได้ พระเจ้ามองดูที่จิตใจ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h-TH" sz="3600" b="1" dirty="0">
                <a:solidFill>
                  <a:srgbClr val="006600"/>
                </a:solidFill>
              </a:rPr>
              <a:t>คุณสมบัติ ต้องผ่านการพิสูจน์ชีวิต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h-TH" sz="3600" b="1" dirty="0">
                <a:solidFill>
                  <a:srgbClr val="006600"/>
                </a:solidFill>
              </a:rPr>
              <a:t>การเจิมต้องมาก่อนการรับใช้ พระเจ้ารับรอง</a:t>
            </a:r>
          </a:p>
        </p:txBody>
      </p:sp>
    </p:spTree>
    <p:extLst>
      <p:ext uri="{BB962C8B-B14F-4D97-AF65-F5344CB8AC3E}">
        <p14:creationId xmlns:p14="http://schemas.microsoft.com/office/powerpoint/2010/main" val="3234735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D52261-CDA8-6EB7-845E-08E55D743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854" y="117885"/>
            <a:ext cx="5168626" cy="3101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สี่เหลี่ยมผืนผ้า 3"/>
          <p:cNvSpPr/>
          <p:nvPr/>
        </p:nvSpPr>
        <p:spPr>
          <a:xfrm>
            <a:off x="117520" y="118212"/>
            <a:ext cx="6637596" cy="62478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ถ้าคิดว่า </a:t>
            </a:r>
          </a:p>
          <a:p>
            <a:pPr algn="ctr"/>
            <a:r>
              <a:rPr lang="th-TH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ผู้ที่รักพระเจ้า (รับใช้) รักการทรงสถิตของพระเจ้า (พระวิญญาณบริสุทธิ์) จะได้พบอะไร </a:t>
            </a:r>
            <a:r>
              <a:rPr lang="th-TH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ตัวอย่าง </a:t>
            </a:r>
          </a:p>
          <a:p>
            <a:pPr algn="ctr"/>
            <a:r>
              <a:rPr lang="th-TH" sz="9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ชีวิตของดาวิด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FF2F81-A029-CC16-2393-205941A45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854" y="3429000"/>
            <a:ext cx="5168626" cy="2535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CB6CF8-96A1-2744-A938-EFA7757007B5}"/>
              </a:ext>
            </a:extLst>
          </p:cNvPr>
          <p:cNvSpPr txBox="1"/>
          <p:nvPr/>
        </p:nvSpPr>
        <p:spPr>
          <a:xfrm>
            <a:off x="186812" y="28069"/>
            <a:ext cx="573331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36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3600" b="1" i="0" u="none" strike="noStrike" baseline="0" dirty="0" err="1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พศด</a:t>
            </a:r>
            <a:r>
              <a:rPr lang="th-TH" sz="36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11:9 </a:t>
            </a:r>
            <a:r>
              <a:rPr lang="th-TH" sz="4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และ​ดาวิด​ทรง​</a:t>
            </a:r>
            <a:r>
              <a:rPr lang="th-TH" sz="4400" b="1" i="0" u="sng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จำเริญ​ยิ่งๆ ขึ้น</a:t>
            </a:r>
            <a:r>
              <a:rPr lang="th-TH" sz="4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เพราะ​ว่า​พระ​เจ้า​จอม​โยธา​ทรง​สถิต​กับ​พระ​องค์​</a:t>
            </a:r>
            <a:endParaRPr lang="th-TH" sz="36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sz="36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40CC42-109B-6471-BA66-0074AA68A9B6}"/>
              </a:ext>
            </a:extLst>
          </p:cNvPr>
          <p:cNvSpPr txBox="1"/>
          <p:nvPr/>
        </p:nvSpPr>
        <p:spPr>
          <a:xfrm>
            <a:off x="186812" y="4269007"/>
            <a:ext cx="849822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36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3600" b="1" i="0" u="none" strike="noStrike" baseline="0" dirty="0" err="1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พศด</a:t>
            </a:r>
            <a:r>
              <a:rPr lang="th-TH" sz="36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14:17 </a:t>
            </a:r>
            <a:r>
              <a:rPr lang="th-TH" sz="4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กิตติศัพท์​ของ​ดาวิด​ก็</a:t>
            </a:r>
            <a:r>
              <a:rPr lang="th-TH" sz="4400" b="1" i="0" u="sng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​ลือ​ไปสู่​บรรดา​ประเทศ</a:t>
            </a:r>
            <a:r>
              <a:rPr lang="th-TH" sz="4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​ทั้ง​หลาย และ​พระ​เจ้า​ทรง​ให้​ประชาชาติ​ทั้ง​ปวง​ครั่น​คร้าม​ดาวิด​</a:t>
            </a:r>
            <a:endParaRPr lang="th-TH" sz="36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sz="36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51CF3-817A-4F0A-927A-4A4737D782DB}"/>
              </a:ext>
            </a:extLst>
          </p:cNvPr>
          <p:cNvSpPr txBox="1"/>
          <p:nvPr/>
        </p:nvSpPr>
        <p:spPr>
          <a:xfrm>
            <a:off x="5339160" y="3356367"/>
            <a:ext cx="33458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ชื่อเสียงดี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9374AE-B139-CA0E-3CE1-CE091C2F578E}"/>
              </a:ext>
            </a:extLst>
          </p:cNvPr>
          <p:cNvSpPr txBox="1"/>
          <p:nvPr/>
        </p:nvSpPr>
        <p:spPr>
          <a:xfrm>
            <a:off x="1665333" y="1739196"/>
            <a:ext cx="4876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เจริญ+อำนาจ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30DA4B-D85F-0DEB-E0AD-A8036941E9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1"/>
          <a:stretch/>
        </p:blipFill>
        <p:spPr>
          <a:xfrm>
            <a:off x="8654772" y="2345432"/>
            <a:ext cx="3448738" cy="3769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9AE87D-4AA2-BD2F-8D5B-CF34EAC18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291" y="82604"/>
            <a:ext cx="2940709" cy="2018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314CD3-CEFE-59D9-FED2-1D8695BE67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02" y="82604"/>
            <a:ext cx="3271445" cy="2182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D318C9-A098-7671-876D-DB9D6E3DB009}"/>
              </a:ext>
            </a:extLst>
          </p:cNvPr>
          <p:cNvSpPr txBox="1"/>
          <p:nvPr/>
        </p:nvSpPr>
        <p:spPr>
          <a:xfrm>
            <a:off x="186812" y="3086486"/>
            <a:ext cx="6094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 err="1"/>
              <a:t>David</a:t>
            </a:r>
            <a:r>
              <a:rPr lang="th-TH" dirty="0"/>
              <a:t>’s </a:t>
            </a:r>
            <a:r>
              <a:rPr lang="th-TH" dirty="0" err="1"/>
              <a:t>power</a:t>
            </a:r>
            <a:r>
              <a:rPr lang="th-TH" dirty="0"/>
              <a:t> </a:t>
            </a:r>
            <a:r>
              <a:rPr lang="th-TH" dirty="0" err="1"/>
              <a:t>steadily</a:t>
            </a:r>
            <a:r>
              <a:rPr lang="th-TH" dirty="0"/>
              <a:t> </a:t>
            </a:r>
            <a:r>
              <a:rPr lang="th-TH" dirty="0" err="1"/>
              <a:t>grew</a:t>
            </a:r>
            <a:r>
              <a:rPr lang="th-TH" dirty="0"/>
              <a:t>, </a:t>
            </a:r>
            <a:r>
              <a:rPr lang="th-TH" dirty="0" err="1"/>
              <a:t>for</a:t>
            </a:r>
            <a:r>
              <a:rPr lang="th-TH" dirty="0"/>
              <a:t> </a:t>
            </a:r>
            <a:r>
              <a:rPr lang="th-TH" dirty="0" err="1"/>
              <a:t>the</a:t>
            </a:r>
            <a:r>
              <a:rPr lang="th-TH" dirty="0"/>
              <a:t> LORD of </a:t>
            </a:r>
            <a:r>
              <a:rPr lang="th-TH" dirty="0" err="1"/>
              <a:t>Heaven</a:t>
            </a:r>
            <a:r>
              <a:rPr lang="th-TH" dirty="0"/>
              <a:t>’s </a:t>
            </a:r>
            <a:r>
              <a:rPr lang="th-TH" dirty="0" err="1"/>
              <a:t>Armies</a:t>
            </a:r>
            <a:r>
              <a:rPr lang="th-TH" dirty="0"/>
              <a:t> </a:t>
            </a:r>
            <a:r>
              <a:rPr lang="th-TH" dirty="0" err="1"/>
              <a:t>was</a:t>
            </a:r>
            <a:r>
              <a:rPr lang="th-TH" dirty="0"/>
              <a:t> </a:t>
            </a:r>
            <a:r>
              <a:rPr lang="th-TH" dirty="0" err="1"/>
              <a:t>with</a:t>
            </a:r>
            <a:r>
              <a:rPr lang="th-TH" dirty="0"/>
              <a:t> </a:t>
            </a:r>
            <a:r>
              <a:rPr lang="th-TH" dirty="0" err="1"/>
              <a:t>him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50136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CFD92D-2BAD-47FD-8C30-72343687E4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5089" y="-134639"/>
            <a:ext cx="7512789" cy="22128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01767A-EA68-41DB-AF00-3AA5BD47CD22}"/>
              </a:ext>
            </a:extLst>
          </p:cNvPr>
          <p:cNvSpPr txBox="1">
            <a:spLocks/>
          </p:cNvSpPr>
          <p:nvPr/>
        </p:nvSpPr>
        <p:spPr>
          <a:xfrm>
            <a:off x="1307948" y="666812"/>
            <a:ext cx="8229600" cy="9822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78643-8C06-4EB0-B003-65EE8EBE8DB3}"/>
              </a:ext>
            </a:extLst>
          </p:cNvPr>
          <p:cNvSpPr txBox="1">
            <a:spLocks/>
          </p:cNvSpPr>
          <p:nvPr/>
        </p:nvSpPr>
        <p:spPr>
          <a:xfrm>
            <a:off x="646415" y="2078187"/>
            <a:ext cx="6846066" cy="391880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685800" algn="l"/>
                <a:tab pos="914400" algn="l"/>
                <a:tab pos="1143000" algn="l"/>
                <a:tab pos="1261745" algn="l"/>
              </a:tabLst>
            </a:pPr>
            <a:r>
              <a:rPr lang="th-TH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การแบ่งปันในครั้งที่แล้ว 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5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5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แบ่งปันคำพยานส่วนตัว ก่อนเข้าเนื้อหา กับสิ่งที่พระเจ้าทำงานในจิตใจ</a:t>
            </a:r>
            <a:endParaRPr lang="en-US" sz="5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 อุบายของศัตรู 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Placeholder 34">
            <a:extLst>
              <a:ext uri="{FF2B5EF4-FFF2-40B4-BE49-F238E27FC236}">
                <a16:creationId xmlns:a16="http://schemas.microsoft.com/office/drawing/2014/main" id="{034E4270-CD84-42CC-9EAC-7FF56E8AF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6" r="11146"/>
          <a:stretch>
            <a:fillRect/>
          </a:stretch>
        </p:blipFill>
        <p:spPr>
          <a:xfrm>
            <a:off x="7657881" y="-5335"/>
            <a:ext cx="4534119" cy="686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68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3D85FC-9D6F-5AC2-AB8B-39A7C1308D1B}"/>
              </a:ext>
            </a:extLst>
          </p:cNvPr>
          <p:cNvSpPr txBox="1"/>
          <p:nvPr/>
        </p:nvSpPr>
        <p:spPr>
          <a:xfrm>
            <a:off x="190399" y="178593"/>
            <a:ext cx="7570191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28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2800" b="1" i="0" u="none" strike="noStrike" baseline="0" dirty="0" err="1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พศด</a:t>
            </a:r>
            <a:r>
              <a:rPr lang="th-TH" sz="28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18:6 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แล้ว​ดาวิด​ทรง​ตั้ง​ทหาร​ประจำ​ป้อม​ใน​ซีเรีย​แห่ง​เมือง​ดามัสกัส และ​คน​ซีเรีย​เป็น​ผู้รับ​ใช้​ของ​ดาวิด และ​นำ​บรรณาการ​มา​ถวาย ดาวิด​เสด็จ​ไป ณ ที่​ใด​พระ​เจ้า​ทรง​</a:t>
            </a:r>
            <a:r>
              <a:rPr lang="th-TH" sz="4800" b="1" i="0" u="sng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ประทาน​ชัย​ชนะ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แก่​พระ​องค์​ที่​นั่น​</a:t>
            </a:r>
            <a:endParaRPr lang="th-TH" sz="28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sz="28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7C8EBF-710F-0340-9EDA-1EE67A6F61AC}"/>
              </a:ext>
            </a:extLst>
          </p:cNvPr>
          <p:cNvSpPr txBox="1"/>
          <p:nvPr/>
        </p:nvSpPr>
        <p:spPr>
          <a:xfrm>
            <a:off x="190398" y="2536896"/>
            <a:ext cx="7570191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28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2800" b="1" i="0" u="none" strike="noStrike" baseline="0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พศด</a:t>
            </a:r>
            <a:r>
              <a:rPr lang="th-TH" sz="28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18:14 </a:t>
            </a:r>
            <a:r>
              <a:rPr lang="th-TH" sz="36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ดาวิด​จึง​ทรง​</a:t>
            </a:r>
            <a:r>
              <a:rPr lang="th-TH" sz="4800" b="1" i="0" u="sng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ครอบ​ครอง</a:t>
            </a:r>
            <a:r>
              <a:rPr lang="th-TH" sz="4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​เหนือ</a:t>
            </a:r>
            <a:r>
              <a:rPr lang="th-TH" sz="36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​อิสราเอล​ทั้งสิ้น และ​พระ​องค์​ทรง​ให้​ความ​ยุติธรรม​และ​ความ​เที่ยง​ธรรม​แก่​ประชาชน​ของ​พระ​องค์​ทั้งสิ้น​</a:t>
            </a:r>
            <a:endParaRPr lang="th-TH" sz="2800" b="1" i="0" u="none" strike="noStrike" baseline="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sz="2800" b="1" i="0" u="none" strike="noStrike" baseline="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AA5CFC-3074-67FF-7D6D-67CD8C7BF6E3}"/>
              </a:ext>
            </a:extLst>
          </p:cNvPr>
          <p:cNvSpPr txBox="1"/>
          <p:nvPr/>
        </p:nvSpPr>
        <p:spPr>
          <a:xfrm>
            <a:off x="190396" y="4442451"/>
            <a:ext cx="7272287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28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2800" b="1" i="0" u="none" strike="noStrike" baseline="0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พศด</a:t>
            </a:r>
            <a:r>
              <a:rPr lang="th-TH" sz="28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29:28 </a:t>
            </a:r>
            <a:r>
              <a:rPr lang="th-TH" sz="36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แล้ว​พระ​องค์​สิ้น​พระ​ชนม์​เมื่อ​ทรง​พระ​</a:t>
            </a:r>
            <a:r>
              <a:rPr lang="th-TH" sz="3600" b="1" i="0" u="sng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ชรา​มาก หง่อม​แล้ว</a:t>
            </a:r>
            <a:r>
              <a:rPr lang="th-TH" sz="36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ทั้ง​ทรง</a:t>
            </a:r>
            <a:r>
              <a:rPr lang="th-TH" sz="3600" b="1" i="0" u="sng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​มั่ง​คั่ง​</a:t>
            </a:r>
            <a:r>
              <a:rPr lang="th-TH" sz="36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และ​</a:t>
            </a:r>
            <a:r>
              <a:rPr lang="th-TH" sz="3600" b="1" i="0" u="sng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มี​พระ​เกียรติ</a:t>
            </a:r>
            <a:r>
              <a:rPr lang="th-TH" sz="36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​และ​ซา</a:t>
            </a:r>
            <a:r>
              <a:rPr lang="th-TH" sz="3600" b="1" i="0" u="none" strike="noStrike" baseline="0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โล</a:t>
            </a:r>
            <a:r>
              <a:rPr lang="th-TH" sz="36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มอน​</a:t>
            </a:r>
            <a:r>
              <a:rPr lang="th-TH" sz="3600" b="1" i="0" u="sng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โอรส​ของ​พระ​องค์​ครอบ​ครอง​แทน​พระ​องค์</a:t>
            </a:r>
            <a:r>
              <a:rPr lang="th-TH" sz="36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</a:t>
            </a:r>
            <a:endParaRPr lang="th-TH" sz="2800" b="1" i="0" u="none" strike="noStrike" baseline="0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sz="2800" b="1" i="0" u="none" strike="noStrike" baseline="0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4327C9-298E-0F83-F64F-37D880AF9B27}"/>
              </a:ext>
            </a:extLst>
          </p:cNvPr>
          <p:cNvSpPr txBox="1"/>
          <p:nvPr/>
        </p:nvSpPr>
        <p:spPr>
          <a:xfrm>
            <a:off x="7618696" y="4442451"/>
            <a:ext cx="457330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28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2800" b="1" i="0" u="none" strike="noStrike" baseline="0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พศด</a:t>
            </a:r>
            <a:r>
              <a:rPr lang="th-TH" sz="28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29:28 </a:t>
            </a:r>
            <a:r>
              <a:rPr lang="en-US" sz="28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He died at a </a:t>
            </a:r>
            <a:r>
              <a:rPr lang="en-US" sz="2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good old age</a:t>
            </a:r>
            <a:r>
              <a:rPr lang="en-US" sz="28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en-US" sz="28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having enjoyed long life</a:t>
            </a:r>
            <a:r>
              <a:rPr lang="en-US" sz="28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en-US" sz="2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wealth</a:t>
            </a:r>
            <a:r>
              <a:rPr lang="en-US" sz="28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and </a:t>
            </a:r>
            <a:r>
              <a:rPr lang="en-US" sz="2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honor</a:t>
            </a:r>
            <a:r>
              <a:rPr lang="en-US" sz="28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His son Solomon succeeded him.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936300-5655-9A61-EB2D-A1EB1BFC8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590" y="178593"/>
            <a:ext cx="4130473" cy="413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37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3D73D-04DE-8402-4D59-C84E88E986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5500" y="-218242"/>
            <a:ext cx="8574622" cy="2616199"/>
          </a:xfrm>
        </p:spPr>
        <p:txBody>
          <a:bodyPr>
            <a:normAutofit/>
          </a:bodyPr>
          <a:lstStyle/>
          <a:p>
            <a:br>
              <a:rPr lang="th-TH" sz="3200" dirty="0">
                <a:solidFill>
                  <a:srgbClr val="0000CC"/>
                </a:solidFill>
              </a:rPr>
            </a:br>
            <a:r>
              <a:rPr lang="th-TH" sz="1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คริสเตียน กับ ผี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417A53-E1AF-7EF2-66F6-92B36ACA4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788" y="2808514"/>
            <a:ext cx="5291334" cy="3226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3A0872-410F-C547-ED1A-0551B5F42DEB}"/>
              </a:ext>
            </a:extLst>
          </p:cNvPr>
          <p:cNvSpPr txBox="1"/>
          <p:nvPr/>
        </p:nvSpPr>
        <p:spPr>
          <a:xfrm>
            <a:off x="165051" y="2808514"/>
            <a:ext cx="225199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ตอนที่ </a:t>
            </a:r>
            <a:r>
              <a:rPr lang="en-US" sz="6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sz="1100" dirty="0">
              <a:solidFill>
                <a:srgbClr val="0000CC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CA6FA2C-8759-E2CE-5368-296B336DF7F9}"/>
              </a:ext>
            </a:extLst>
          </p:cNvPr>
          <p:cNvSpPr txBox="1">
            <a:spLocks/>
          </p:cNvSpPr>
          <p:nvPr/>
        </p:nvSpPr>
        <p:spPr>
          <a:xfrm>
            <a:off x="165051" y="3018967"/>
            <a:ext cx="8574622" cy="2616199"/>
          </a:xfrm>
          <a:prstGeom prst="rect">
            <a:avLst/>
          </a:prstGeom>
        </p:spPr>
        <p:txBody>
          <a:bodyPr vert="horz" lIns="91440" tIns="45720" rIns="91440" bIns="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th-TH" sz="2400" dirty="0">
                <a:solidFill>
                  <a:srgbClr val="006600"/>
                </a:solidFill>
              </a:rPr>
            </a:br>
            <a:r>
              <a:rPr lang="th-TH" sz="11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อุบายของศัตรู </a:t>
            </a:r>
            <a:endParaRPr lang="th-TH" sz="9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04978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5C6802-E1AF-9ED6-6CDA-87856D8FCACC}"/>
              </a:ext>
            </a:extLst>
          </p:cNvPr>
          <p:cNvSpPr txBox="1"/>
          <p:nvPr/>
        </p:nvSpPr>
        <p:spPr>
          <a:xfrm>
            <a:off x="4214328" y="298779"/>
            <a:ext cx="7840824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32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โตร 5</a:t>
            </a:r>
          </a:p>
          <a:p>
            <a:r>
              <a:rPr lang="th-TH" sz="3200" b="1" i="0" u="none" strike="noStrike" baseline="300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 </a:t>
            </a:r>
            <a:r>
              <a:rPr lang="th-TH" sz="40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ท่าน​ทั้ง​หลาย​จง​สงบ​ใจ​จง​ระวัง​ระไว​ให้​ดี ด้วย​ว่า​</a:t>
            </a:r>
            <a:r>
              <a:rPr lang="th-TH" sz="4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ศัตรู</a:t>
            </a:r>
            <a:r>
              <a:rPr lang="th-TH" sz="40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​ของ​ท่าน​คือ​</a:t>
            </a:r>
            <a:r>
              <a:rPr lang="th-TH" sz="4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มาร​วนเวียน​อยู่​รอบๆ </a:t>
            </a:r>
            <a:r>
              <a:rPr lang="th-TH" sz="40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ดุจ​สิงห์​คำราม​เที่ยว​ไป​เสาะหา​คน​ที่​มัน​จะ​กัด​กิน​ได้​</a:t>
            </a:r>
            <a:r>
              <a:rPr lang="th-TH" sz="3200" b="1" i="0" u="none" strike="noStrike" baseline="300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9 </a:t>
            </a:r>
            <a:r>
              <a:rPr lang="th-TH" sz="40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จง​</a:t>
            </a:r>
            <a:r>
              <a:rPr lang="th-TH" sz="4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ต่อสู้​กับ​ศัตรู</a:t>
            </a:r>
            <a:r>
              <a:rPr lang="th-TH" sz="40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​นั้น​ด้วย</a:t>
            </a:r>
            <a:r>
              <a:rPr lang="th-TH" sz="4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​ใจ​มั่นคง​ใน​ความ​เชื่อ </a:t>
            </a:r>
            <a:r>
              <a:rPr lang="th-TH" sz="40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เพราะ​ว่า พวก​พี่​น้อง​ทั้ง​หลาย​ของ​ท่าน​ทั่ว​โลก ​ก็​ประสบ​ความ​ทุกข์​ลำบาก​อย่าง​เดียว​กัน</a:t>
            </a:r>
            <a:endParaRPr lang="th-TH" sz="40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6A7C3A-F50A-9905-FFB2-FFC9FC910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260" y="4071165"/>
            <a:ext cx="3765777" cy="2699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0807A3-1A21-4DD8-CD0B-DC237D3CB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674" y="4071165"/>
            <a:ext cx="4077478" cy="2720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3ABC3C-77CF-C216-6B9A-5798EDB0D7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70" y="213421"/>
            <a:ext cx="3649451" cy="3649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23E1D7-36AD-B6EF-24D9-6FC6161E3B15}"/>
              </a:ext>
            </a:extLst>
          </p:cNvPr>
          <p:cNvSpPr txBox="1"/>
          <p:nvPr/>
        </p:nvSpPr>
        <p:spPr>
          <a:xfrm>
            <a:off x="8369559" y="298779"/>
            <a:ext cx="36855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80000"/>
                </a:solidFill>
                <a:latin typeface="Tahoma" panose="020B0604030504040204" pitchFamily="34" charset="0"/>
              </a:rPr>
              <a:t> because your adversary the devil,</a:t>
            </a:r>
            <a:endParaRPr lang="th-T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6FAB12-2552-C847-9E5F-8D35B5A10E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72" y="4071165"/>
            <a:ext cx="3649451" cy="2049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00731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7AA8BD-D69C-B100-28A8-3AC1592BEB51}"/>
              </a:ext>
            </a:extLst>
          </p:cNvPr>
          <p:cNvSpPr txBox="1"/>
          <p:nvPr/>
        </p:nvSpPr>
        <p:spPr>
          <a:xfrm>
            <a:off x="5029200" y="217724"/>
            <a:ext cx="683000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dirty="0" err="1">
                <a:solidFill>
                  <a:srgbClr val="202122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ลูซิเฟ</a:t>
            </a:r>
            <a:r>
              <a:rPr lang="th-TH" sz="3200" b="1" i="0" dirty="0">
                <a:solidFill>
                  <a:srgbClr val="202122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อร์ (</a:t>
            </a:r>
            <a:r>
              <a:rPr lang="th-TH" sz="3200" b="1" i="0" u="none" strike="noStrike" dirty="0">
                <a:solidFill>
                  <a:srgbClr val="0645AD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  <a:hlinkClick r:id="rId2" tooltip="ภาษาอังกฤษ"/>
              </a:rPr>
              <a:t>อังกฤษ</a:t>
            </a:r>
            <a:r>
              <a:rPr lang="th-TH" sz="3200" b="1" i="0" dirty="0">
                <a:solidFill>
                  <a:srgbClr val="202122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: </a:t>
            </a:r>
            <a:r>
              <a:rPr lang="en-US" sz="3200" b="1" i="0" dirty="0">
                <a:solidFill>
                  <a:srgbClr val="202122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Lucifer) </a:t>
            </a:r>
            <a:r>
              <a:rPr lang="th-TH" sz="3200" b="1" i="0" dirty="0">
                <a:solidFill>
                  <a:srgbClr val="202122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เป็นคำ ๆ หนึ่งจากการถอดเสียงคำ</a:t>
            </a:r>
            <a:r>
              <a:rPr lang="th-TH" sz="3200" b="1" i="0" u="none" strike="noStrike" dirty="0">
                <a:solidFill>
                  <a:srgbClr val="0645AD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  <a:hlinkClick r:id="rId3" tooltip="ภาษาฮีบรู"/>
              </a:rPr>
              <a:t>ภาษา</a:t>
            </a:r>
            <a:r>
              <a:rPr lang="th-TH" sz="3200" b="1" i="0" u="none" strike="noStrike" dirty="0" err="1">
                <a:solidFill>
                  <a:srgbClr val="0645AD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  <a:hlinkClick r:id="rId3" tooltip="ภาษาฮีบรู"/>
              </a:rPr>
              <a:t>ฮีบ</a:t>
            </a:r>
            <a:r>
              <a:rPr lang="th-TH" sz="3200" b="1" i="0" u="none" strike="noStrike" dirty="0">
                <a:solidFill>
                  <a:srgbClr val="0645AD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  <a:hlinkClick r:id="rId3" tooltip="ภาษาฮีบรู"/>
              </a:rPr>
              <a:t>รู</a:t>
            </a:r>
            <a:r>
              <a:rPr lang="th-TH" sz="3200" b="1" i="0" dirty="0">
                <a:solidFill>
                  <a:srgbClr val="202122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he-IL" sz="3200" b="1" i="0" dirty="0">
                <a:solidFill>
                  <a:srgbClr val="202122"/>
                </a:solidFill>
                <a:effectLst/>
                <a:latin typeface="TH SarabunPSK" panose="020B0500040200020003" pitchFamily="34" charset="-34"/>
              </a:rPr>
              <a:t>הֵילֵל </a:t>
            </a:r>
            <a:r>
              <a:rPr lang="th-TH" sz="3200" b="1" i="0" dirty="0">
                <a:solidFill>
                  <a:srgbClr val="202122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r>
              <a:rPr lang="th-TH" sz="3200" b="1" i="0" u="none" strike="noStrike" dirty="0">
                <a:solidFill>
                  <a:srgbClr val="0645AD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  <a:hlinkClick r:id="rId4" tooltip="หนังสืออิสยาห์"/>
              </a:rPr>
              <a:t>หนังสืออิสยา</a:t>
            </a:r>
            <a:r>
              <a:rPr lang="th-TH" sz="3200" b="1" i="0" u="none" strike="noStrike" dirty="0" err="1">
                <a:solidFill>
                  <a:srgbClr val="0645AD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  <a:hlinkClick r:id="rId4" tooltip="หนังสืออิสยาห์"/>
              </a:rPr>
              <a:t>ห์</a:t>
            </a:r>
            <a:r>
              <a:rPr lang="th-TH" sz="3200" b="1" i="0" dirty="0">
                <a:solidFill>
                  <a:srgbClr val="202122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 บทที่ 14 ข้อที่ 12 คำนี้สามารถถอดเสียงออกมาได้ว่า </a:t>
            </a:r>
            <a:r>
              <a:rPr lang="th-TH" sz="3200" b="1" i="1" dirty="0">
                <a:solidFill>
                  <a:srgbClr val="202122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เฮ</a:t>
            </a:r>
            <a:r>
              <a:rPr lang="th-TH" sz="3200" b="1" i="1" dirty="0" err="1">
                <a:solidFill>
                  <a:srgbClr val="202122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เล</a:t>
            </a:r>
            <a:r>
              <a:rPr lang="th-TH" sz="3200" b="1" i="1" dirty="0">
                <a:solidFill>
                  <a:srgbClr val="202122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ล</a:t>
            </a:r>
            <a:r>
              <a:rPr lang="th-TH" sz="3200" b="1" i="0" dirty="0">
                <a:solidFill>
                  <a:srgbClr val="202122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3200" b="1" i="0" u="none" strike="noStrike" baseline="30000" dirty="0">
                <a:solidFill>
                  <a:srgbClr val="0645AD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  <a:hlinkClick r:id="rId5"/>
              </a:rPr>
              <a:t>[1]</a:t>
            </a:r>
            <a:r>
              <a:rPr lang="th-TH" sz="3200" b="1" i="0" dirty="0">
                <a:solidFill>
                  <a:srgbClr val="202122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 คำนี้ปรากฏใน</a:t>
            </a:r>
            <a:r>
              <a:rPr lang="th-TH" sz="3200" b="1" i="0" u="none" strike="noStrike" dirty="0">
                <a:solidFill>
                  <a:srgbClr val="0645AD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  <a:hlinkClick r:id="rId6" tooltip="คัมภีร์ฮีบรู"/>
              </a:rPr>
              <a:t>คัมภีร์</a:t>
            </a:r>
            <a:r>
              <a:rPr lang="th-TH" sz="3200" b="1" i="0" u="none" strike="noStrike" dirty="0" err="1">
                <a:solidFill>
                  <a:srgbClr val="0645AD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  <a:hlinkClick r:id="rId6" tooltip="คัมภีร์ฮีบรู"/>
              </a:rPr>
              <a:t>ฮีบ</a:t>
            </a:r>
            <a:r>
              <a:rPr lang="th-TH" sz="3200" b="1" i="0" u="none" strike="noStrike" dirty="0">
                <a:solidFill>
                  <a:srgbClr val="0645AD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  <a:hlinkClick r:id="rId6" tooltip="คัมภีร์ฮีบรู"/>
              </a:rPr>
              <a:t>รู</a:t>
            </a:r>
            <a:r>
              <a:rPr lang="th-TH" sz="3200" b="1" i="0" u="none" strike="noStrike" baseline="30000" dirty="0">
                <a:solidFill>
                  <a:srgbClr val="0645AD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  <a:hlinkClick r:id="rId5"/>
              </a:rPr>
              <a:t>[1]</a:t>
            </a:r>
            <a:r>
              <a:rPr lang="th-TH" sz="3200" b="1" i="0" dirty="0">
                <a:solidFill>
                  <a:srgbClr val="202122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 ซึ่งมีความหมายว่า "ผู้ส่องแสง"</a:t>
            </a:r>
            <a:r>
              <a:rPr lang="th-TH" sz="3200" b="1" i="0" u="none" strike="noStrike" baseline="30000" dirty="0">
                <a:solidFill>
                  <a:srgbClr val="0645AD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  <a:hlinkClick r:id="rId7"/>
              </a:rPr>
              <a:t>[2]</a:t>
            </a:r>
            <a:r>
              <a:rPr lang="th-TH" sz="3200" b="1" i="0" dirty="0">
                <a:solidFill>
                  <a:srgbClr val="202122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2A1EF7-3AA8-6BDE-8260-4628686798EB}"/>
              </a:ext>
            </a:extLst>
          </p:cNvPr>
          <p:cNvSpPr txBox="1"/>
          <p:nvPr/>
        </p:nvSpPr>
        <p:spPr>
          <a:xfrm>
            <a:off x="202164" y="84635"/>
            <a:ext cx="5113953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/>
            <a:r>
              <a:rPr lang="th-TH" sz="28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อิสยา</a:t>
            </a:r>
            <a:r>
              <a:rPr lang="th-TH" sz="2800" b="1" i="0" u="none" strike="noStrike" baseline="0" dirty="0" err="1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ห์</a:t>
            </a:r>
            <a:r>
              <a:rPr lang="th-TH" sz="28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14</a:t>
            </a:r>
          </a:p>
          <a:p>
            <a:pPr marR="450" algn="l"/>
            <a:r>
              <a:rPr lang="th-TH" sz="20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12 </a:t>
            </a:r>
            <a:r>
              <a:rPr lang="th-TH" sz="2800" b="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“โอ ดาว​ประจำ​กลางวัน​เอ๋ย พ่อ​โอรส​แห่ง​พระ​อรุณ</a:t>
            </a:r>
          </a:p>
          <a:p>
            <a:pPr marR="0" algn="l"/>
            <a:r>
              <a:rPr lang="th-TH" sz="2800" b="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เจ้า​ร่วง​ลง​มา​จาก​ฟ้า​สวรรค์​แล้ว​ซิ</a:t>
            </a:r>
          </a:p>
          <a:p>
            <a:pPr marR="0" algn="l"/>
            <a:r>
              <a:rPr lang="th-TH" sz="2800" b="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เจ้า​ถูก​ตัด​ลง​มายัง​พื้นดิน​อย่างไร​หนอ</a:t>
            </a:r>
          </a:p>
          <a:p>
            <a:pPr marR="0" algn="l"/>
            <a:r>
              <a:rPr lang="th-TH" sz="2800" b="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เจ้า​ผู้กระทำ​ให้​บรรดา​ประชาชาติ​</a:t>
            </a:r>
            <a:r>
              <a:rPr lang="th-TH" sz="2800" b="0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ตกต่ำ</a:t>
            </a:r>
            <a:r>
              <a:rPr lang="th-TH" sz="2800" b="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​น่ะ </a:t>
            </a:r>
          </a:p>
          <a:p>
            <a:pPr marR="450" algn="l" rtl="0"/>
            <a:r>
              <a:rPr lang="th-TH" sz="20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13 </a:t>
            </a:r>
            <a:r>
              <a:rPr lang="th-TH" sz="2800" b="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เจ้า​รำพึง​ใน​ใจ​ของ​เจ้า​ว่า</a:t>
            </a:r>
          </a:p>
          <a:p>
            <a:pPr marR="0" algn="l"/>
            <a:r>
              <a:rPr lang="th-TH" sz="2800" b="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‘ข้า​จะ​ขึ้น​ไป​ยัง​ฟ้า​สวรรค์</a:t>
            </a:r>
          </a:p>
          <a:p>
            <a:pPr marR="0" algn="l"/>
            <a:r>
              <a:rPr lang="th-TH" sz="2800" b="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เหนือ​ดวงดาว​ทั้ง​หลาย​ของ​พระ​เจ้า</a:t>
            </a:r>
          </a:p>
          <a:p>
            <a:pPr marR="0" algn="l"/>
            <a:r>
              <a:rPr lang="th-TH" sz="2800" b="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ข้า​จะ​ตั้ง​พระ​ที่​นั่ง​ของ​ข้า ณ ที่​สูง​นั้น</a:t>
            </a:r>
          </a:p>
          <a:p>
            <a:pPr marR="0" algn="l"/>
            <a:r>
              <a:rPr lang="th-TH" sz="2800" b="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ข้า​จะ​นั่ง​บน​ขุนเขา​ชุมนุม​สถาน​</a:t>
            </a:r>
          </a:p>
          <a:p>
            <a:pPr marR="0" algn="l"/>
            <a:r>
              <a:rPr lang="th-TH" sz="2800" b="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ที่​อุดร​ไกล </a:t>
            </a:r>
          </a:p>
          <a:p>
            <a:pPr marR="450" algn="l" rtl="0"/>
            <a:r>
              <a:rPr lang="th-TH" sz="20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14 </a:t>
            </a:r>
            <a:r>
              <a:rPr lang="th-TH" sz="2800" b="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ข้า​จะ​ขึ้น​ไป​เหนือ​ความ​สูง​ของ​เมฆ</a:t>
            </a:r>
          </a:p>
          <a:p>
            <a:pPr marR="0" algn="l"/>
            <a:r>
              <a:rPr lang="th-TH" sz="2800" b="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ข้า​จะ​กระทำ​ตัว​ของ​ข้า​</a:t>
            </a:r>
            <a:r>
              <a:rPr lang="th-TH" sz="2800" b="0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เหมือน​องค์​ผู้​สูงสุด</a:t>
            </a:r>
            <a:r>
              <a:rPr lang="th-TH" sz="2800" b="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’ </a:t>
            </a:r>
          </a:p>
          <a:p>
            <a:pPr marR="450" algn="l" rtl="0"/>
            <a:r>
              <a:rPr lang="th-TH" sz="20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15 </a:t>
            </a:r>
            <a:r>
              <a:rPr lang="th-TH" sz="2800" b="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แต่​เจ้า​ถูก​นำ​ลง​มา​สู่​แดน​คน​ตาย</a:t>
            </a:r>
          </a:p>
          <a:p>
            <a:pPr marR="0" algn="l"/>
            <a:r>
              <a:rPr lang="th-TH" sz="2800" b="0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ยัง​ที่​ลึก​ของ​ปาก​แดน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3991F4-67CB-B4A3-CEB1-71DB5552F5A5}"/>
              </a:ext>
            </a:extLst>
          </p:cNvPr>
          <p:cNvSpPr txBox="1"/>
          <p:nvPr/>
        </p:nvSpPr>
        <p:spPr>
          <a:xfrm>
            <a:off x="5999195" y="2279827"/>
            <a:ext cx="6102220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Satan </a:t>
            </a:r>
            <a:r>
              <a:rPr lang="th-TH" sz="60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ซาตาน</a:t>
            </a:r>
            <a:r>
              <a:rPr lang="th-TH" sz="44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4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46 </a:t>
            </a:r>
            <a:r>
              <a:rPr lang="th-TH" sz="44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</a:t>
            </a:r>
          </a:p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</a:rPr>
              <a:t>devil </a:t>
            </a:r>
            <a:r>
              <a:rPr lang="th-TH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ผี มาร </a:t>
            </a:r>
            <a:r>
              <a:rPr lang="en-US" sz="4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33 </a:t>
            </a:r>
            <a:r>
              <a:rPr lang="th-TH" sz="44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</a:t>
            </a:r>
          </a:p>
          <a:p>
            <a:endParaRPr lang="th-TH" sz="4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22D046-F04B-BA19-AC66-374DC2098A27}"/>
              </a:ext>
            </a:extLst>
          </p:cNvPr>
          <p:cNvSpPr txBox="1"/>
          <p:nvPr/>
        </p:nvSpPr>
        <p:spPr>
          <a:xfrm>
            <a:off x="5033865" y="3995553"/>
            <a:ext cx="728254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24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โยบ 1:</a:t>
            </a:r>
            <a:r>
              <a:rPr lang="en-US" sz="24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6-</a:t>
            </a:r>
            <a:r>
              <a:rPr lang="th-TH" sz="24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 </a:t>
            </a:r>
            <a:r>
              <a:rPr lang="th-TH" sz="32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</a:t>
            </a:r>
            <a:r>
              <a:rPr lang="th-TH" sz="3200" b="1" i="0" u="none" strike="noStrike" baseline="300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อยู่​มา​วัน​หนึ่ง เมื่อ​เทพบุตร​ทั้ง​หลาย​มา​รายงาน​ตัว​ต่อ​พระ​เจ้า </a:t>
            </a:r>
            <a:r>
              <a:rPr lang="th-TH" sz="32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ซาตาน</a:t>
            </a:r>
            <a:r>
              <a:rPr lang="th-TH" sz="32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​ได้มา​ใน​หมู่​เขา​ด้วย​ </a:t>
            </a:r>
            <a:r>
              <a:rPr lang="en-US" sz="32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sz="32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พระ​เจ้า​ตรัส​ถาม​</a:t>
            </a:r>
            <a:r>
              <a:rPr lang="th-TH" sz="32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ซาตาน</a:t>
            </a:r>
            <a:r>
              <a:rPr lang="th-TH" sz="32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​ว่า “เจ้า​มา​จาก​ไหน” ซาตาน​ทูล​ตอบ​พระ​เจ้า​ว่า “</a:t>
            </a:r>
            <a:r>
              <a:rPr lang="th-TH" sz="32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จาก​ไปๆ มาๆ อยู่​บน​แผ่นดิน​โลก และ​จาก​เดิน​ขึ้น​เดิน​ลง​บน​นั้น</a:t>
            </a:r>
            <a:r>
              <a:rPr lang="th-TH" sz="32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endParaRPr lang="th-TH" sz="2400" b="1" i="0" u="none" strike="noStrike" baseline="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sz="2400" b="1" i="0" u="none" strike="noStrike" baseline="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E6A1E5-F3C8-C208-BA5B-B8B38C3C1F2E}"/>
              </a:ext>
            </a:extLst>
          </p:cNvPr>
          <p:cNvSpPr txBox="1"/>
          <p:nvPr/>
        </p:nvSpPr>
        <p:spPr>
          <a:xfrm>
            <a:off x="2759140" y="6142844"/>
            <a:ext cx="934227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b="1" i="0" u="none" strike="noStrike" baseline="0" dirty="0">
                <a:solidFill>
                  <a:srgbClr val="417CBE"/>
                </a:solidFill>
                <a:latin typeface="Tahoma" panose="020B0604030504040204" pitchFamily="34" charset="0"/>
              </a:rPr>
              <a:t>มธ. 25:41 </a:t>
            </a:r>
            <a:r>
              <a:rPr lang="th-TH" sz="2400" b="0" i="0" u="none" strike="noStrike" baseline="0" dirty="0">
                <a:solidFill>
                  <a:srgbClr val="080000"/>
                </a:solidFill>
                <a:latin typeface="Tahoma" panose="020B0604030504040204" pitchFamily="34" charset="0"/>
              </a:rPr>
              <a:t>​พระ​องค์​จะ​ตรัส​กับ​บรรดา​ผู้​ที่​อยู่​เบื้อง​ซ้าย​พระ​หัตถ์​ของ​พระ​องค์​ว่า ‘ท่าน​ทั้ง​หลาย​ผู้​ต้อง​แช่ง​สาป​จง​ถอย​ไป​จาก​เรา เข้า​ไป​อยู่​ใน​ไฟ​ซึ่ง​ไหม้​อยู่​เป็น​นิตย์ ซึ่ง​เตรียม​ไว้​สำหรับ</a:t>
            </a:r>
            <a:r>
              <a:rPr lang="th-TH" sz="2400" b="0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​มาร​ร้าย​และ​สมุน​ของ​มัน​นั้น​</a:t>
            </a:r>
            <a:endParaRPr lang="th-TH" b="1" i="0" u="none" strike="noStrike" baseline="0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marR="450" algn="l" rtl="0"/>
            <a:endParaRPr lang="th-TH" b="1" i="0" u="none" strike="noStrike" baseline="0" dirty="0">
              <a:solidFill>
                <a:srgbClr val="417CBE"/>
              </a:solidFill>
              <a:latin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D10486-DF5D-A8EF-DB0A-DA148FB3AB18}"/>
              </a:ext>
            </a:extLst>
          </p:cNvPr>
          <p:cNvSpPr txBox="1"/>
          <p:nvPr/>
        </p:nvSpPr>
        <p:spPr>
          <a:xfrm>
            <a:off x="10559919" y="3429000"/>
            <a:ext cx="14299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dirty="0" err="1">
                <a:solidFill>
                  <a:srgbClr val="FF0000"/>
                </a:solidFill>
              </a:rPr>
              <a:t>demon</a:t>
            </a:r>
            <a:endParaRPr lang="th-TH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08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2C73F23-FAB3-E2BA-B8BD-B83D51D3DEA2}"/>
              </a:ext>
            </a:extLst>
          </p:cNvPr>
          <p:cNvSpPr txBox="1"/>
          <p:nvPr/>
        </p:nvSpPr>
        <p:spPr>
          <a:xfrm>
            <a:off x="167952" y="173282"/>
            <a:ext cx="592804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วิวรณ์ 12 </a:t>
            </a:r>
            <a:r>
              <a:rPr lang="th-TH" sz="36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 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ขณะนั้น​เกิด​สงคราม​ขึ้น​ใน​สวรรค์ มี​คา​เอล กับ​เทพ​บริวาร​ของ​ท่าน​ได้​ต่อสู้​กับ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​พญานาค 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​พญานาค​กับ​บริวาร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​ของ​มัน​ก็​ต่อสู้​</a:t>
            </a:r>
            <a:r>
              <a:rPr lang="th-TH" sz="36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8 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แต่​ฝ่าย​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พญานาค​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แพ้ และ​พวก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​พญานาค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​ไม่​มี​ที่​อยู่​ใน​สวรรค์​อีก​เลย​</a:t>
            </a:r>
            <a:r>
              <a:rPr lang="th-TH" sz="36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9 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พญานาค​ใหญ่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​ซึ่ง​เป็น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​งู​ดึก​ดำ​บรรพ์ 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ที่​เขา​เรียก​กัน​ว่า​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มาร​และ​ซาตาน 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ผู้​ล่อลวง​มนุษย์​ทั้ง​โลก​ก็​ถูก​ผลัก​ทิ้ง​ลง​ไป 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พญานาค​และ​บริวาร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​ของ​มัน​ถูก​ผลัก​ทิ้ง​ลง​ไป​ใน​แผ่นดิน​โลก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1F9A05-3224-7978-95F5-23D50B636A8D}"/>
              </a:ext>
            </a:extLst>
          </p:cNvPr>
          <p:cNvSpPr txBox="1"/>
          <p:nvPr/>
        </p:nvSpPr>
        <p:spPr>
          <a:xfrm>
            <a:off x="541176" y="5116089"/>
            <a:ext cx="722062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r" rtl="0"/>
            <a:r>
              <a:rPr lang="th-TH" sz="36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วว. 20:2 และ​ท่าน​ได้​จับ​พญานาค​ซึ่ง​เป็น​งู​ดึก​ดำ​บรรพ์ผู้​ซึ่ง​เป็น​พญา​มาร​และ​ซาตาน​และ​มัด​มัน​ไว้​พัน​ปี​</a:t>
            </a:r>
          </a:p>
          <a:p>
            <a:pPr marR="450" algn="r" rtl="0"/>
            <a:endParaRPr lang="th-TH" sz="3600" b="1" i="0" u="none" strike="noStrike" baseline="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3D586D-2BE2-F9DA-5071-4DDF5BAF9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0641"/>
            <a:ext cx="6096000" cy="406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763887-CCFC-F184-EFA9-1EA92A43F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334" y="4237282"/>
            <a:ext cx="1989666" cy="2633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473937-66D4-B1FB-DE0F-43A6FA30C4FB}"/>
              </a:ext>
            </a:extLst>
          </p:cNvPr>
          <p:cNvSpPr txBox="1"/>
          <p:nvPr/>
        </p:nvSpPr>
        <p:spPr>
          <a:xfrm>
            <a:off x="167952" y="6315386"/>
            <a:ext cx="61162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80000"/>
                </a:solidFill>
                <a:latin typeface="Tahoma" panose="020B0604030504040204" pitchFamily="34" charset="0"/>
              </a:rPr>
              <a:t>huge dragon</a:t>
            </a:r>
            <a:endParaRPr lang="th-T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4DF749-C843-EBC6-7728-4832083BE2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769" y="4246528"/>
            <a:ext cx="2244593" cy="2623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25B66A-8F01-7274-18F6-D2AC4D8E2CAE}"/>
              </a:ext>
            </a:extLst>
          </p:cNvPr>
          <p:cNvSpPr txBox="1"/>
          <p:nvPr/>
        </p:nvSpPr>
        <p:spPr>
          <a:xfrm>
            <a:off x="2606980" y="6315386"/>
            <a:ext cx="61162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80000"/>
                </a:solidFill>
                <a:latin typeface="Tahoma" panose="020B0604030504040204" pitchFamily="34" charset="0"/>
              </a:rPr>
              <a:t>devil and Satan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17420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9E03957-35CD-ED73-F554-C13422C3AF8E}"/>
              </a:ext>
            </a:extLst>
          </p:cNvPr>
          <p:cNvSpPr txBox="1"/>
          <p:nvPr/>
        </p:nvSpPr>
        <p:spPr>
          <a:xfrm>
            <a:off x="370046" y="6440"/>
            <a:ext cx="1069605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th-TH" sz="4000" b="1" i="0" dirty="0" err="1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เบ</a:t>
            </a:r>
            <a:r>
              <a:rPr lang="th-TH" sz="4000" b="1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เอ</a:t>
            </a:r>
            <a:r>
              <a:rPr lang="th-TH" sz="4000" b="1" i="0" dirty="0" err="1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ลเ</a:t>
            </a:r>
            <a:r>
              <a:rPr lang="th-TH" sz="4000" b="1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ซบ</a:t>
            </a:r>
            <a:r>
              <a:rPr lang="th-TH" sz="4000" b="1" i="0" dirty="0" err="1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ูล</a:t>
            </a:r>
            <a:r>
              <a:rPr lang="th-TH" sz="4000" b="1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หรือเจ้าแห่งแมลง เป็นชื่อที่พวก</a:t>
            </a:r>
            <a:r>
              <a:rPr lang="th-TH" sz="4000" b="1" i="0" dirty="0" err="1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ฟาริ</a:t>
            </a:r>
            <a:r>
              <a:rPr lang="th-TH" sz="4000" b="1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สีกล่าวหาว่า พระเยซูคริสต์ขับผีออกโดยอำนาจของ</a:t>
            </a:r>
            <a:r>
              <a:rPr lang="th-TH" sz="4000" b="1" i="0" dirty="0" err="1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เบ</a:t>
            </a:r>
            <a:r>
              <a:rPr lang="th-TH" sz="4000" b="1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เอ</a:t>
            </a:r>
            <a:r>
              <a:rPr lang="th-TH" sz="4000" b="1" i="0" dirty="0" err="1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ลเ</a:t>
            </a:r>
            <a:r>
              <a:rPr lang="th-TH" sz="4000" b="1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ซบ</a:t>
            </a:r>
            <a:r>
              <a:rPr lang="th-TH" sz="4000" b="1" i="0" dirty="0" err="1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ูล</a:t>
            </a:r>
            <a:r>
              <a:rPr lang="th-TH" sz="4000" b="1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ซึ่งเป็นเจ้าของหรือหัวหน้าปีศาจ </a:t>
            </a:r>
            <a:r>
              <a:rPr lang="th-TH" sz="4000" b="1" i="0" dirty="0" err="1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เบ</a:t>
            </a:r>
            <a:r>
              <a:rPr lang="th-TH" sz="4000" b="1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เอ</a:t>
            </a:r>
            <a:r>
              <a:rPr lang="th-TH" sz="4000" b="1" i="0" dirty="0" err="1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ลเ</a:t>
            </a:r>
            <a:r>
              <a:rPr lang="th-TH" sz="4000" b="1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ซบ</a:t>
            </a:r>
            <a:r>
              <a:rPr lang="th-TH" sz="4000" b="1" i="0" dirty="0" err="1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ูล</a:t>
            </a:r>
            <a:r>
              <a:rPr lang="th-TH" sz="4000" b="1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เป็นชื่อที่ชาวยิวใช้เรียกซาตาน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C2DCF3-41B6-F2EC-DB25-0CA043BBA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93" y="1945432"/>
            <a:ext cx="4229295" cy="3163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E19589-C958-D2FC-4EA3-47F3BA247F13}"/>
              </a:ext>
            </a:extLst>
          </p:cNvPr>
          <p:cNvSpPr txBox="1"/>
          <p:nvPr/>
        </p:nvSpPr>
        <p:spPr>
          <a:xfrm>
            <a:off x="4637312" y="3683099"/>
            <a:ext cx="728720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3200" b="1" i="0" u="none" strike="noStrike" baseline="0" dirty="0" err="1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อฟ</a:t>
            </a:r>
            <a:r>
              <a:rPr lang="th-TH" sz="32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1:21 </a:t>
            </a:r>
            <a:r>
              <a:rPr lang="th-TH" sz="40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สูง​ยิ่ง​เหนือ​บรรดา​เทพ​ผู้​ครอง เหนือ​ศักดิ​เทพ เหนือ​อิทธิ​เทพ เหนือ​เทพ​อาณาจักร และ​เหนือ​นาม​ทั้ง​ปวง​ที่​เขา​เอ่ย​ขึ้น มิใช่​ใน​ยุค​นี้​เท่านั้น แต่​ใน​ยุค​ที่​จะ​มาถึง​ด้วย​</a:t>
            </a:r>
            <a:endParaRPr lang="th-TH" sz="32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sz="32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06F76D-B8A8-97C7-2577-459A802C29D5}"/>
              </a:ext>
            </a:extLst>
          </p:cNvPr>
          <p:cNvSpPr txBox="1"/>
          <p:nvPr/>
        </p:nvSpPr>
        <p:spPr>
          <a:xfrm>
            <a:off x="6008913" y="1236276"/>
            <a:ext cx="61022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i="0" dirty="0" err="1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เบ</a:t>
            </a:r>
            <a:r>
              <a:rPr lang="th-TH" sz="4000" b="1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เอ</a:t>
            </a:r>
            <a:r>
              <a:rPr lang="th-TH" sz="4000" b="1" i="0" dirty="0" err="1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ลเ</a:t>
            </a:r>
            <a:r>
              <a:rPr lang="th-TH" sz="4000" b="1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ซบ</a:t>
            </a:r>
            <a:r>
              <a:rPr lang="th-TH" sz="4000" b="1" i="0" dirty="0" err="1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ูล</a:t>
            </a:r>
            <a:r>
              <a:rPr lang="th-TH" sz="4000" b="1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พบ 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7 </a:t>
            </a:r>
            <a:r>
              <a:rPr lang="th-TH" sz="4000" b="1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 </a:t>
            </a:r>
            <a:endParaRPr lang="th-TH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EDA4A-06E1-ECCF-BC6E-5529A05586CF}"/>
              </a:ext>
            </a:extLst>
          </p:cNvPr>
          <p:cNvSpPr txBox="1"/>
          <p:nvPr/>
        </p:nvSpPr>
        <p:spPr>
          <a:xfrm>
            <a:off x="4637313" y="1944162"/>
            <a:ext cx="747381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40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มธ. 12:28 (พระเยซูตรัส)แต่​ถ้า​เรา​ขับ​ผี​ออก​ด้วย​พระ​วิญญาณ​ของ​พระ​เจ้า แผ่นดิน​ของ​พระ​เจ้า​ก็​มาถึง​ท่าน​แล้ว​</a:t>
            </a:r>
          </a:p>
          <a:p>
            <a:pPr marR="450" algn="l" rtl="0"/>
            <a:endParaRPr lang="th-TH" sz="4000" b="1" i="0" u="none" strike="noStrike" baseline="0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16714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CC58D8-6232-8CDE-F5E4-674E992E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774" y="464621"/>
            <a:ext cx="2766352" cy="41521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488A23-6658-B9CB-8C50-771F278457B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73" y="475862"/>
            <a:ext cx="2766352" cy="41521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504A56-B332-7975-26BA-1B06B72F941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978" y="464621"/>
            <a:ext cx="2766352" cy="41521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35ED20-D7BD-3921-55CC-7C2B79625568}"/>
              </a:ext>
            </a:extLst>
          </p:cNvPr>
          <p:cNvSpPr txBox="1"/>
          <p:nvPr/>
        </p:nvSpPr>
        <p:spPr>
          <a:xfrm>
            <a:off x="2599578" y="1861156"/>
            <a:ext cx="1918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Physical</a:t>
            </a:r>
            <a:endParaRPr lang="th-TH" sz="4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187AF4-B5F6-88CA-B8CE-123E7BFA2E84}"/>
              </a:ext>
            </a:extLst>
          </p:cNvPr>
          <p:cNvSpPr txBox="1"/>
          <p:nvPr/>
        </p:nvSpPr>
        <p:spPr>
          <a:xfrm>
            <a:off x="7798283" y="1841793"/>
            <a:ext cx="2659652" cy="816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spiritual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C2BCBB-D537-8A2A-0E15-E5A78D7E9167}"/>
              </a:ext>
            </a:extLst>
          </p:cNvPr>
          <p:cNvSpPr txBox="1"/>
          <p:nvPr/>
        </p:nvSpPr>
        <p:spPr>
          <a:xfrm>
            <a:off x="4938101" y="1869580"/>
            <a:ext cx="27663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Mind </a:t>
            </a:r>
            <a:r>
              <a:rPr lang="th-TH" sz="44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หรือ</a:t>
            </a:r>
            <a:r>
              <a:rPr lang="en-US" sz="44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Soul </a:t>
            </a:r>
            <a:endParaRPr lang="th-TH" sz="4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688678-15EB-2066-5FA1-1A4E4315649B}"/>
              </a:ext>
            </a:extLst>
          </p:cNvPr>
          <p:cNvSpPr txBox="1"/>
          <p:nvPr/>
        </p:nvSpPr>
        <p:spPr>
          <a:xfrm>
            <a:off x="148972" y="4844723"/>
            <a:ext cx="6094378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20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มธ. 10:28 </a:t>
            </a:r>
            <a:r>
              <a:rPr lang="th-TH" sz="2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อย่า​กลัว​ผู้​ที่​ฆ่า​ได้​แต่​กาย แต่​ไม่​มี​อำนาจ​ที่​จะ​ฆ่า​จิต​วิญญาณ แต่​จง​กลัว​พระ​องค์​ผู้​ทรง​ฤทธิ์ ที่​จะ​ให้​ทั้ง​จิต​วิญญาณ​ทั้ง​กาย​พินาศ​ใน​นรก​ได้​</a:t>
            </a:r>
            <a:endParaRPr lang="th-TH" sz="20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sz="20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03AB4E-9DF3-3095-A96D-3849C7291B28}"/>
              </a:ext>
            </a:extLst>
          </p:cNvPr>
          <p:cNvSpPr txBox="1"/>
          <p:nvPr/>
        </p:nvSpPr>
        <p:spPr>
          <a:xfrm>
            <a:off x="6321276" y="4827093"/>
            <a:ext cx="572175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20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ฟป. 3:3 </a:t>
            </a:r>
            <a:r>
              <a:rPr lang="th-TH" sz="2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เพราะ​ว่า​เรา​ทั้ง​หลาย​เป็น​พวก​ถือ​พิธี​เข้า​สุหนัต​แท้ เป็น​ผู้​นมัสการ​พระ​เจ้า​ด้วย​จิต​วิญญาณ และ​อวด​พระ​เยซู​คริสต์​ และ​ไม่ได้​ไว้ใจ​ใน​เนื้อ​หนัง​</a:t>
            </a:r>
            <a:endParaRPr lang="th-TH" sz="20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sz="20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B74BD7-4441-0834-1287-0FEBF7EC7987}"/>
              </a:ext>
            </a:extLst>
          </p:cNvPr>
          <p:cNvSpPr txBox="1"/>
          <p:nvPr/>
        </p:nvSpPr>
        <p:spPr>
          <a:xfrm>
            <a:off x="148972" y="6407000"/>
            <a:ext cx="117797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b="1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สดด. 19:7 </a:t>
            </a:r>
            <a:r>
              <a:rPr lang="th-TH" sz="2400" b="1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กฎหมาย​ของ​พระ​เจ้า​รอบคอบ และ​ฟื้นฟู​จิต​วิญญาณ กฎเกณฑ์​ของ​พระ​เจ้า​นั้น​แน่นอน กระทำ​ให้​คน​รู้​น้อย​มี​ปัญญา</a:t>
            </a:r>
            <a:endParaRPr lang="th-TH" b="1" i="0" u="none" strike="noStrike" baseline="0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marR="450" algn="l" rtl="0"/>
            <a:endParaRPr lang="th-TH" b="1" i="0" u="none" strike="noStrike" baseline="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F26594-F821-E3D8-452C-B09B7DA25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264" y="0"/>
            <a:ext cx="1977736" cy="11124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083AC1-FC14-603B-F038-A8BB172953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872" y="1165303"/>
            <a:ext cx="1980127" cy="14652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3AFB9B5-EFCC-E145-35B5-3F1380D1D7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872" y="2777290"/>
            <a:ext cx="1980128" cy="8168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0879E6-F4F1-B278-F5C3-9EFD71246D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871" y="3660066"/>
            <a:ext cx="1980128" cy="121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2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65 -0.0173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-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0.42604 -0.0129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2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19427 -0.0083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057400" y="381001"/>
            <a:ext cx="3455754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physical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597940" y="381001"/>
            <a:ext cx="3384260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spiritual</a:t>
            </a:r>
          </a:p>
        </p:txBody>
      </p:sp>
      <p:cxnSp>
        <p:nvCxnSpPr>
          <p:cNvPr id="5" name="ตัวเชื่อมต่อตรง 4"/>
          <p:cNvCxnSpPr/>
          <p:nvPr/>
        </p:nvCxnSpPr>
        <p:spPr>
          <a:xfrm rot="5400000">
            <a:off x="2780506" y="3542506"/>
            <a:ext cx="6630194" cy="794"/>
          </a:xfrm>
          <a:prstGeom prst="line">
            <a:avLst/>
          </a:prstGeom>
          <a:ln w="571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รูปภาพ 9" descr="images (1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667000"/>
            <a:ext cx="3876782" cy="2438400"/>
          </a:xfrm>
          <a:prstGeom prst="rect">
            <a:avLst/>
          </a:prstGeom>
        </p:spPr>
      </p:pic>
      <p:pic>
        <p:nvPicPr>
          <p:cNvPr id="11" name="รูปภาพ 10" descr="images (1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418" y="2667000"/>
            <a:ext cx="3876782" cy="2438400"/>
          </a:xfrm>
          <a:prstGeom prst="rect">
            <a:avLst/>
          </a:prstGeom>
        </p:spPr>
      </p:pic>
      <p:sp>
        <p:nvSpPr>
          <p:cNvPr id="12" name="สี่เหลี่ยมผืนผ้า 11"/>
          <p:cNvSpPr/>
          <p:nvPr/>
        </p:nvSpPr>
        <p:spPr>
          <a:xfrm>
            <a:off x="118376" y="5105400"/>
            <a:ext cx="58651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3</a:t>
            </a:r>
          </a:p>
          <a:p>
            <a:r>
              <a:rPr lang="th-TH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ซึ่ง​บังเกิด​จาก​เนื้อ​หนัง​ก็​เป็น​เนื้อ​หนัง และ​ซึ่ง​บังเกิด​จาก​พระ​วิญญาณ​ก็​เป็น​วิญญาณ​</a:t>
            </a:r>
            <a:r>
              <a:rPr lang="th-TH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057400" y="2926140"/>
            <a:ext cx="83058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สงครามฝ่ายวิญญาณ</a:t>
            </a:r>
            <a:endParaRPr lang="en-US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DE9778-BDE4-3BF0-A074-14F85DD36CEB}"/>
              </a:ext>
            </a:extLst>
          </p:cNvPr>
          <p:cNvSpPr txBox="1"/>
          <p:nvPr/>
        </p:nvSpPr>
        <p:spPr>
          <a:xfrm>
            <a:off x="103188" y="6331803"/>
            <a:ext cx="60942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2000" b="1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2</a:t>
            </a:r>
            <a:r>
              <a:rPr lang="th-TH" sz="2000" b="1" i="0" u="none" strike="noStrike" baseline="0" dirty="0" err="1">
                <a:solidFill>
                  <a:srgbClr val="FF0000"/>
                </a:solidFill>
                <a:latin typeface="Tahoma" panose="020B0604030504040204" pitchFamily="34" charset="0"/>
              </a:rPr>
              <a:t>คร</a:t>
            </a:r>
            <a:r>
              <a:rPr lang="th-TH" sz="2000" b="1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. 3:6 </a:t>
            </a: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</a:rPr>
              <a:t>……..</a:t>
            </a:r>
            <a:r>
              <a:rPr lang="th-TH" sz="2800" b="1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แต่​ส่วน​พระ​วิญญาณ​ประทาน​ชีวิต</a:t>
            </a:r>
            <a:endParaRPr lang="th-TH" sz="2000" b="1" i="0" u="none" strike="noStrike" baseline="0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marR="450" algn="l" rtl="0"/>
            <a:endParaRPr lang="th-TH" sz="2000" b="1" i="0" u="none" strike="noStrike" baseline="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88B952-633E-2B09-A460-AC3199DA8232}"/>
              </a:ext>
            </a:extLst>
          </p:cNvPr>
          <p:cNvSpPr txBox="1"/>
          <p:nvPr/>
        </p:nvSpPr>
        <p:spPr>
          <a:xfrm>
            <a:off x="6298911" y="5237478"/>
            <a:ext cx="548438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1400" b="1" i="0" u="none" strike="noStrike" baseline="0" dirty="0">
                <a:solidFill>
                  <a:srgbClr val="417CBE"/>
                </a:solidFill>
                <a:latin typeface="Tahoma" panose="020B0604030504040204" pitchFamily="34" charset="0"/>
              </a:rPr>
              <a:t>ยน. 6:63 </a:t>
            </a:r>
            <a:r>
              <a:rPr lang="en-US" sz="1800" b="0" i="0" u="none" strike="noStrike" baseline="0" dirty="0">
                <a:solidFill>
                  <a:srgbClr val="080000"/>
                </a:solidFill>
                <a:latin typeface="Tahoma" panose="020B0604030504040204" pitchFamily="34" charset="0"/>
              </a:rPr>
              <a:t>The Spirit is the one who gives life; human nature is of no help! The words that I have spoken to you are spirit and are life.</a:t>
            </a:r>
            <a:endParaRPr lang="en-US" sz="1400" b="1" i="0" u="none" strike="noStrike" baseline="0" dirty="0">
              <a:solidFill>
                <a:srgbClr val="417CBE"/>
              </a:solidFill>
              <a:latin typeface="Tahoma" panose="020B0604030504040204" pitchFamily="34" charset="0"/>
            </a:endParaRPr>
          </a:p>
          <a:p>
            <a:pPr marR="450" algn="l" rtl="0"/>
            <a:endParaRPr lang="th-TH" sz="1400" b="1" i="0" u="none" strike="noStrike" baseline="0" dirty="0">
              <a:solidFill>
                <a:srgbClr val="417CBE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495800" y="457201"/>
            <a:ext cx="37240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พระวิญญาณบริสุทธิ์ 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รูปภาพ 2" descr="World-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1" y="1447800"/>
            <a:ext cx="4047529" cy="3891410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2209801" y="3200401"/>
            <a:ext cx="27109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วิญญาณมนุษย์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781801" y="5486401"/>
            <a:ext cx="1899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วิญญาณผี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55934" y="193519"/>
            <a:ext cx="37240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John 14</a:t>
            </a:r>
          </a:p>
          <a:p>
            <a:r>
              <a:rPr lang="th-TH" sz="2400" b="1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26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แต่​องค์​ผู้ช่วย​คือ​พระ​วิญญาณ​บริสุทธิ์​ซึ่ง​พระ​บิดา​จะ​ทรง​ใช้​มา​ใน​นาม​ของ​เรา​นั้น จะ​ทรง​สอน​ท่าน​ทั้ง​หลาย​ทุก​สิ่ง และ​จะ​ให้​ท่าน​ระลึก​ถึง​ทุก​สิ่ง​ที่​เรา​ได้​กล่าว​ไว้​แก่​ท่าน​แล้ว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481066B-29D2-CA27-2A4F-BDBED2A480DA}"/>
              </a:ext>
            </a:extLst>
          </p:cNvPr>
          <p:cNvSpPr txBox="1"/>
          <p:nvPr/>
        </p:nvSpPr>
        <p:spPr>
          <a:xfrm>
            <a:off x="1752602" y="954070"/>
            <a:ext cx="611155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ยกตัวอย่าง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B88321-0AE0-415D-3372-8A9B5C06CB4D}"/>
              </a:ext>
            </a:extLst>
          </p:cNvPr>
          <p:cNvSpPr txBox="1"/>
          <p:nvPr/>
        </p:nvSpPr>
        <p:spPr>
          <a:xfrm>
            <a:off x="4648202" y="2963262"/>
            <a:ext cx="611155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ในสังคมไทย</a:t>
            </a:r>
          </a:p>
        </p:txBody>
      </p:sp>
    </p:spTree>
    <p:extLst>
      <p:ext uri="{BB962C8B-B14F-4D97-AF65-F5344CB8AC3E}">
        <p14:creationId xmlns:p14="http://schemas.microsoft.com/office/powerpoint/2010/main" val="1492578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87E63F-1227-879F-EFF6-06563FAA6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0" y="0"/>
            <a:ext cx="6096000" cy="6191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704628-3A38-FC7F-CBD1-47FF15E283EA}"/>
              </a:ext>
            </a:extLst>
          </p:cNvPr>
          <p:cNvSpPr txBox="1"/>
          <p:nvPr/>
        </p:nvSpPr>
        <p:spPr>
          <a:xfrm>
            <a:off x="6182590" y="4004429"/>
            <a:ext cx="33848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ออกไป​รับ​ </a:t>
            </a:r>
            <a:r>
              <a:rPr lang="en-US" sz="28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went out</a:t>
            </a:r>
            <a:endParaRPr lang="th-TH" sz="28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F43A41-6C9A-81C7-5B0E-E798B616A80F}"/>
              </a:ext>
            </a:extLst>
          </p:cNvPr>
          <p:cNvSpPr txBox="1"/>
          <p:nvPr/>
        </p:nvSpPr>
        <p:spPr>
          <a:xfrm>
            <a:off x="6299489" y="205085"/>
            <a:ext cx="580592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“เมื่อ​ถึง​วัน​นั้น แผ่นดิน​สวรรค์​จะ​เปรียบ​เหมือน </a:t>
            </a:r>
            <a:r>
              <a:rPr lang="th-TH" sz="2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หญิง​พรหมจารี​สิบ​คน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​ถือ​ตะเกียง​ของ​ตน </a:t>
            </a:r>
            <a:r>
              <a:rPr lang="th-TH" sz="2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ออกไป​รับ​เจ้าบ่าว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​ </a:t>
            </a:r>
            <a:r>
              <a:rPr lang="en-US" sz="2800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เป็น​</a:t>
            </a:r>
            <a:r>
              <a:rPr lang="th-TH" sz="2800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คน​โง่​ห้า​คน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เป็น​หญิง</a:t>
            </a:r>
            <a:r>
              <a:rPr lang="th-TH" sz="2800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​มี​ปัญญา​ห้า​คน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​ </a:t>
            </a:r>
            <a:r>
              <a:rPr lang="en-US" sz="2800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ฝ่าย​คน​โง่​นั้น​เอา​ตะเกียง​ของ​ตน​ไป แต่​หา​ได้​เอา​น้ำ​มัน​ไป​ด้วย​ไม่​ </a:t>
            </a:r>
            <a:r>
              <a:rPr lang="th-T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​ </a:t>
            </a:r>
            <a:r>
              <a:rPr lang="en-US" sz="2800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คน​ที่​มี​ปัญญา​นั้น​ได้</a:t>
            </a:r>
            <a:r>
              <a:rPr lang="th-TH" sz="2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</a:t>
            </a:r>
            <a:r>
              <a:rPr lang="th-TH" sz="2800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เอา​น้ำ​มัน​ใส่​กา​ไป​กับ​ตะเกียง​ของ​ตน​ด้วย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A7F33-25CD-841F-FA61-2177CE3BFD08}"/>
              </a:ext>
            </a:extLst>
          </p:cNvPr>
          <p:cNvSpPr txBox="1"/>
          <p:nvPr/>
        </p:nvSpPr>
        <p:spPr>
          <a:xfrm>
            <a:off x="6182590" y="4589960"/>
            <a:ext cx="60942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​มาตรฐาน คนฉลาด คน​โง่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14BC82-FFC9-E774-0F7C-D2BCA019CC24}"/>
              </a:ext>
            </a:extLst>
          </p:cNvPr>
          <p:cNvSpPr txBox="1"/>
          <p:nvPr/>
        </p:nvSpPr>
        <p:spPr>
          <a:xfrm>
            <a:off x="6182590" y="5176247"/>
            <a:ext cx="62968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น้ำ​มัน </a:t>
            </a:r>
            <a:r>
              <a:rPr lang="en-US" sz="28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extra olive oil</a:t>
            </a:r>
            <a:endParaRPr lang="th-TH" sz="28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FDF9CD2-E634-6B70-B377-41DD2D4DF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388" y="2391848"/>
            <a:ext cx="2128022" cy="1381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52BCFA-62BF-5662-468E-97DECB3908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388" y="3848889"/>
            <a:ext cx="2205992" cy="3009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C0A8FAD-2D8E-4B0A-E4D1-B7B085B26CDF}"/>
              </a:ext>
            </a:extLst>
          </p:cNvPr>
          <p:cNvSpPr txBox="1"/>
          <p:nvPr/>
        </p:nvSpPr>
        <p:spPr>
          <a:xfrm>
            <a:off x="6182590" y="2558710"/>
            <a:ext cx="38212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เมื่อ​ถึง​วัน​นั้น แผ่นดิน​สวรรค์​จะ​เปรียบ​เหมือน</a:t>
            </a:r>
            <a:r>
              <a:rPr lang="en-US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…..</a:t>
            </a:r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BEABB2-29B0-D8D2-9BFB-ED646A083E50}"/>
              </a:ext>
            </a:extLst>
          </p:cNvPr>
          <p:cNvSpPr txBox="1"/>
          <p:nvPr/>
        </p:nvSpPr>
        <p:spPr>
          <a:xfrm>
            <a:off x="171488" y="6352853"/>
            <a:ext cx="100298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2000" b="1" i="0" u="none" strike="noStrike" baseline="0" dirty="0">
                <a:solidFill>
                  <a:srgbClr val="CC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มธ. 24:36 </a:t>
            </a:r>
            <a:r>
              <a:rPr lang="th-TH" sz="2800" b="0" i="0" u="none" strike="noStrike" baseline="0" dirty="0">
                <a:solidFill>
                  <a:srgbClr val="CC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“แต่​วัน​นั้น โมง​นั้น ไม่​มี​ใคร​รู้ ถึง​บรรดา​ทูตสวรรค์​หรือ​พระ​บุตร​ก็​ไม่​รู้ รู้​แต่​พระ​บิดา​องค์​เดียว​</a:t>
            </a:r>
            <a:endParaRPr lang="th-TH" sz="2000" b="1" i="0" u="none" strike="noStrike" baseline="0" dirty="0">
              <a:solidFill>
                <a:srgbClr val="CC00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sz="2000" b="1" i="0" u="none" strike="noStrike" baseline="0" dirty="0">
              <a:solidFill>
                <a:srgbClr val="CC00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78467F-4E2F-D9E7-9AC0-CF606CC2ADE6}"/>
              </a:ext>
            </a:extLst>
          </p:cNvPr>
          <p:cNvSpPr txBox="1"/>
          <p:nvPr/>
        </p:nvSpPr>
        <p:spPr>
          <a:xfrm>
            <a:off x="6182590" y="3476706"/>
            <a:ext cx="6395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หญิง​พรหมจารี​สิบ​คน​ถือ​ตะเกียง​ของ​ตน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490396-6398-9796-1E63-D0383DDA820C}"/>
              </a:ext>
            </a:extLst>
          </p:cNvPr>
          <p:cNvSpPr txBox="1"/>
          <p:nvPr/>
        </p:nvSpPr>
        <p:spPr>
          <a:xfrm>
            <a:off x="6192980" y="5699467"/>
            <a:ext cx="6286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​ตะเกียง </a:t>
            </a:r>
            <a:r>
              <a:rPr lang="en-US" sz="2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 </a:t>
            </a:r>
            <a:r>
              <a:rPr lang="th-TH" sz="2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เอา​น้ำ​มัน​ใส่​กา เหยือก​ไป​</a:t>
            </a:r>
            <a:endParaRPr lang="th-TH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33DBBB-353B-38AD-3510-B8393094FE20}"/>
              </a:ext>
            </a:extLst>
          </p:cNvPr>
          <p:cNvSpPr txBox="1">
            <a:spLocks/>
          </p:cNvSpPr>
          <p:nvPr/>
        </p:nvSpPr>
        <p:spPr>
          <a:xfrm>
            <a:off x="467588" y="3761511"/>
            <a:ext cx="10058400" cy="34601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10 </a:t>
            </a:r>
            <a:r>
              <a:rPr lang="th-TH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คน เหมือนกัน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1375AE-8327-0EC4-98D9-A8B46207C964}"/>
              </a:ext>
            </a:extLst>
          </p:cNvPr>
          <p:cNvSpPr txBox="1"/>
          <p:nvPr/>
        </p:nvSpPr>
        <p:spPr>
          <a:xfrm>
            <a:off x="651032" y="4892228"/>
            <a:ext cx="60975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คน​โง่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= 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คนไม่เชื่อ</a:t>
            </a:r>
          </a:p>
          <a:p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คน​โง่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= 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ผู้เชื่อที่ละทิ้งความเชื่อ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D773D6-D90D-3027-1A30-7205FBD1F8CA}"/>
              </a:ext>
            </a:extLst>
          </p:cNvPr>
          <p:cNvSpPr txBox="1"/>
          <p:nvPr/>
        </p:nvSpPr>
        <p:spPr>
          <a:xfrm>
            <a:off x="207278" y="27803"/>
            <a:ext cx="58546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มั</a:t>
            </a: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ทธิว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25:1-13</a:t>
            </a:r>
            <a:endParaRPr lang="th-TH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53087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45D536-95B1-78AE-073B-DF39745EC352}"/>
              </a:ext>
            </a:extLst>
          </p:cNvPr>
          <p:cNvSpPr txBox="1"/>
          <p:nvPr/>
        </p:nvSpPr>
        <p:spPr>
          <a:xfrm>
            <a:off x="4991877" y="268137"/>
            <a:ext cx="708815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28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ลก. 23:43 </a:t>
            </a:r>
            <a:r>
              <a:rPr lang="th-TH" sz="2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ฝ่าย​พระ​เยซู​ทรง​ตอบ​เขา​ว่า “เรา​บอก​ความ​จริง​แก่​เจ้า​ว่า </a:t>
            </a:r>
            <a:r>
              <a:rPr lang="th-TH" sz="2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วันนี้​</a:t>
            </a:r>
            <a:r>
              <a:rPr lang="th-TH" sz="2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เจ้า​จะ​อยู่​กับ​เรา​ใน​เมือง​บรม​สุข​เกษม”</a:t>
            </a:r>
            <a:endParaRPr lang="th-TH" sz="28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sz="28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B8B95E-EA6E-CF92-BE08-21AB7507F522}"/>
              </a:ext>
            </a:extLst>
          </p:cNvPr>
          <p:cNvSpPr txBox="1"/>
          <p:nvPr/>
        </p:nvSpPr>
        <p:spPr>
          <a:xfrm>
            <a:off x="4991877" y="1246648"/>
            <a:ext cx="708815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28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ลก. 16:22 </a:t>
            </a:r>
            <a:r>
              <a:rPr lang="th-TH" sz="2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อยู่​มา​คน​ขอทาน​นั้น​ตาย และ</a:t>
            </a:r>
            <a:r>
              <a:rPr lang="th-TH" sz="2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​เหล่า</a:t>
            </a:r>
            <a:r>
              <a:rPr lang="th-TH" sz="2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</a:t>
            </a:r>
            <a:r>
              <a:rPr lang="th-TH" sz="28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ทูตสวรรค์​ได้​นำ</a:t>
            </a:r>
            <a:r>
              <a:rPr lang="th-TH" sz="2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​เขา​ไป​</a:t>
            </a:r>
            <a:r>
              <a:rPr lang="th-TH" sz="2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ไว้​ที่​อก</a:t>
            </a:r>
            <a:r>
              <a:rPr lang="th-TH" sz="2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​ของ​อับราฮัม ฝ่าย​เศรษฐี​นั้น​ก็​ตาย​ด้วย และ​เขา​ก็​ฝัง​ไว้​</a:t>
            </a:r>
            <a:endParaRPr lang="th-TH" sz="28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sz="28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5D17E7-CBFF-0484-45C4-BA1A930EB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567" y="2976400"/>
            <a:ext cx="5156717" cy="3213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F80BB20-6A03-DE77-01C5-BEB8A4C43A16}"/>
              </a:ext>
            </a:extLst>
          </p:cNvPr>
          <p:cNvSpPr txBox="1"/>
          <p:nvPr/>
        </p:nvSpPr>
        <p:spPr>
          <a:xfrm>
            <a:off x="111967" y="4912658"/>
            <a:ext cx="67016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20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มธ. 11:23 </a:t>
            </a:r>
            <a:r>
              <a:rPr lang="th-TH" sz="2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และ​ฝ่าย​เจ้า​เมือง​คา</a:t>
            </a:r>
            <a:r>
              <a:rPr lang="th-TH" sz="2800" b="1" i="0" u="none" strike="noStrike" baseline="0" dirty="0" err="1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</a:t>
            </a:r>
            <a:r>
              <a:rPr lang="th-TH" sz="2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อร​นา</a:t>
            </a:r>
            <a:r>
              <a:rPr lang="th-TH" sz="2800" b="1" i="0" u="none" strike="noStrike" baseline="0" dirty="0" err="1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อุม</a:t>
            </a:r>
            <a:r>
              <a:rPr lang="th-TH" sz="2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เจ้า​จะ​ถูก​ยกขึ้น​เทียม​ฟ้า​หรือ มิได้ เจ้า​จะต้อง​ลง​ไป​ถึง​</a:t>
            </a:r>
            <a:r>
              <a:rPr lang="th-TH" sz="2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แดน​คน​ตาย</a:t>
            </a:r>
            <a:r>
              <a:rPr lang="th-TH" sz="2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​ต่างหาก ด้วย​ว่า​การ​มหัศจรรย์​ซึ่ง​ได้​กระทำ​ใน​ท่ามกลาง​เจ้า​นั้น ถ้า​ได้​กระทำ​ใน​เมือง​</a:t>
            </a:r>
            <a:r>
              <a:rPr lang="th-TH" sz="2800" b="1" i="0" u="none" strike="noStrike" baseline="0" dirty="0" err="1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โส</a:t>
            </a:r>
            <a:r>
              <a:rPr lang="th-TH" sz="2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โดม ​เมือง​นั้น​คง​ได้​ตั้งอยู่​จน​ทุก​วันนี้​</a:t>
            </a:r>
            <a:endParaRPr lang="th-TH" sz="20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sz="20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7F6019-E79A-771A-A339-F7DB5F43F4EA}"/>
              </a:ext>
            </a:extLst>
          </p:cNvPr>
          <p:cNvSpPr txBox="1"/>
          <p:nvPr/>
        </p:nvSpPr>
        <p:spPr>
          <a:xfrm>
            <a:off x="4991876" y="2259135"/>
            <a:ext cx="69792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1400" b="1" i="0" u="none" strike="noStrike" baseline="0" dirty="0">
                <a:solidFill>
                  <a:srgbClr val="417CBE"/>
                </a:solidFill>
                <a:latin typeface="Tahoma" panose="020B0604030504040204" pitchFamily="34" charset="0"/>
              </a:rPr>
              <a:t>ลก. 16:22 </a:t>
            </a:r>
            <a:r>
              <a:rPr lang="th-TH" sz="1800" b="0" i="0" u="none" strike="noStrike" baseline="0" dirty="0">
                <a:solidFill>
                  <a:srgbClr val="080000"/>
                </a:solidFill>
                <a:latin typeface="Tahoma" panose="020B0604030504040204" pitchFamily="34" charset="0"/>
              </a:rPr>
              <a:t>“</a:t>
            </a:r>
            <a:r>
              <a:rPr lang="en-US" sz="1800" b="0" i="0" u="none" strike="noStrike" baseline="0" dirty="0">
                <a:solidFill>
                  <a:srgbClr val="080000"/>
                </a:solidFill>
                <a:latin typeface="Tahoma" panose="020B0604030504040204" pitchFamily="34" charset="0"/>
              </a:rPr>
              <a:t>Now the poor man died and was 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carried by the angels </a:t>
            </a:r>
            <a:r>
              <a:rPr lang="en-US" sz="1800" b="0" i="0" u="none" strike="noStrike" baseline="0" dirty="0">
                <a:solidFill>
                  <a:srgbClr val="080000"/>
                </a:solidFill>
                <a:latin typeface="Tahoma" panose="020B0604030504040204" pitchFamily="34" charset="0"/>
              </a:rPr>
              <a:t>to Abraham’s side. The rich man also died and was buried.</a:t>
            </a:r>
            <a:endParaRPr lang="en-US" sz="1400" b="1" i="0" u="none" strike="noStrike" baseline="0" dirty="0">
              <a:solidFill>
                <a:srgbClr val="417CBE"/>
              </a:solidFill>
              <a:latin typeface="Tahoma" panose="020B0604030504040204" pitchFamily="34" charset="0"/>
            </a:endParaRPr>
          </a:p>
          <a:p>
            <a:pPr marR="450" algn="l" rtl="0"/>
            <a:endParaRPr lang="th-TH" sz="1400" b="1" i="0" u="none" strike="noStrike" baseline="0" dirty="0">
              <a:solidFill>
                <a:srgbClr val="417CBE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DC1093-AAC7-1B2F-8EFE-6DE0E94F0EF4}"/>
              </a:ext>
            </a:extLst>
          </p:cNvPr>
          <p:cNvSpPr txBox="1"/>
          <p:nvPr/>
        </p:nvSpPr>
        <p:spPr>
          <a:xfrm>
            <a:off x="3620279" y="2990966"/>
            <a:ext cx="3432394" cy="923330"/>
          </a:xfrm>
          <a:prstGeom prst="rect">
            <a:avLst/>
          </a:prstGeom>
          <a:solidFill>
            <a:srgbClr val="FFFF00"/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เห็นคนตายมาหา</a:t>
            </a:r>
            <a:endParaRPr lang="th-TH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B4DE81-CE77-760D-1B36-CEC0B3550B2B}"/>
              </a:ext>
            </a:extLst>
          </p:cNvPr>
          <p:cNvSpPr txBox="1"/>
          <p:nvPr/>
        </p:nvSpPr>
        <p:spPr>
          <a:xfrm>
            <a:off x="211049" y="26062"/>
            <a:ext cx="61115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ยกตัวอย่าง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F057C7-52F0-FAEA-55E4-8623F2FD5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25" y="571492"/>
            <a:ext cx="4423961" cy="2311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26F038-52D5-00CA-F3FD-6FDFC8C1FE1F}"/>
              </a:ext>
            </a:extLst>
          </p:cNvPr>
          <p:cNvSpPr txBox="1"/>
          <p:nvPr/>
        </p:nvSpPr>
        <p:spPr>
          <a:xfrm>
            <a:off x="123282" y="3975161"/>
            <a:ext cx="6701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28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ลก. 16:23 </a:t>
            </a:r>
            <a:r>
              <a:rPr lang="th-TH" sz="2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แล้ว​เมื่อ​อยู่​ใน​แดน​มรณา​เป็น​ทุกข์​ทรมาน​ยิ่ง​นัก เศรษฐี​นั้น​จึง​</a:t>
            </a:r>
            <a:r>
              <a:rPr lang="th-TH" sz="2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แหงน​ดู</a:t>
            </a:r>
            <a:r>
              <a:rPr lang="th-TH" sz="2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​เห็น​อับราฮัม​อยู่​แต่​ไกล และ​ลาซา</a:t>
            </a:r>
            <a:r>
              <a:rPr lang="th-TH" sz="2800" b="1" i="0" u="none" strike="noStrike" baseline="0" dirty="0" err="1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รัส</a:t>
            </a:r>
            <a:r>
              <a:rPr lang="th-TH" sz="2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​อยู่​ที่​อก</a:t>
            </a:r>
            <a:r>
              <a:rPr lang="th-TH" sz="2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​ของ​ท่าน​</a:t>
            </a:r>
            <a:endParaRPr lang="th-TH" sz="28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sz="28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F000A8-C789-AFEF-E5B0-198C41C193E9}"/>
              </a:ext>
            </a:extLst>
          </p:cNvPr>
          <p:cNvSpPr txBox="1"/>
          <p:nvPr/>
        </p:nvSpPr>
        <p:spPr>
          <a:xfrm>
            <a:off x="341493" y="2990966"/>
            <a:ext cx="3136413" cy="923330"/>
          </a:xfrm>
          <a:prstGeom prst="rect">
            <a:avLst/>
          </a:prstGeom>
          <a:solidFill>
            <a:srgbClr val="FFFF00"/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ตายแล้วไปไหน</a:t>
            </a:r>
            <a:endParaRPr lang="th-TH" sz="1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9E6E2A-12A3-EEEB-D80E-9CC2F39E7B95}"/>
              </a:ext>
            </a:extLst>
          </p:cNvPr>
          <p:cNvSpPr txBox="1"/>
          <p:nvPr/>
        </p:nvSpPr>
        <p:spPr>
          <a:xfrm>
            <a:off x="7691259" y="5835987"/>
            <a:ext cx="39204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72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อุบายของมาร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3C6AC0-6FD6-67B6-C541-D770539C5FD7}"/>
              </a:ext>
            </a:extLst>
          </p:cNvPr>
          <p:cNvSpPr txBox="1"/>
          <p:nvPr/>
        </p:nvSpPr>
        <p:spPr>
          <a:xfrm>
            <a:off x="10950583" y="723428"/>
            <a:ext cx="722013" cy="52322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ผู้เชื่อ </a:t>
            </a:r>
            <a:endParaRPr lang="th-TH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D842BE-E7B5-5B2F-2DA9-8F2857847D2A}"/>
              </a:ext>
            </a:extLst>
          </p:cNvPr>
          <p:cNvSpPr txBox="1"/>
          <p:nvPr/>
        </p:nvSpPr>
        <p:spPr>
          <a:xfrm>
            <a:off x="4134720" y="6367370"/>
            <a:ext cx="26994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Hades</a:t>
            </a:r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พบ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th-T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ครั้ง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4E9CF4-92F9-2AED-92E2-60123FA73441}"/>
              </a:ext>
            </a:extLst>
          </p:cNvPr>
          <p:cNvSpPr txBox="1"/>
          <p:nvPr/>
        </p:nvSpPr>
        <p:spPr>
          <a:xfrm>
            <a:off x="2540536" y="6286508"/>
            <a:ext cx="1079743" cy="52322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ผู้ไม่เชื่อ </a:t>
            </a:r>
            <a:endParaRPr lang="th-TH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572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D2209D-B9A6-676D-949A-AD62439567CA}"/>
              </a:ext>
            </a:extLst>
          </p:cNvPr>
          <p:cNvSpPr txBox="1"/>
          <p:nvPr/>
        </p:nvSpPr>
        <p:spPr>
          <a:xfrm>
            <a:off x="231964" y="387220"/>
            <a:ext cx="5980922" cy="1107996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ผลแรกขึ้นจากความตาย</a:t>
            </a:r>
            <a:endParaRPr lang="th-TH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60182E-EAD8-EB77-EAAE-C530B73E220D}"/>
              </a:ext>
            </a:extLst>
          </p:cNvPr>
          <p:cNvSpPr txBox="1"/>
          <p:nvPr/>
        </p:nvSpPr>
        <p:spPr>
          <a:xfrm>
            <a:off x="6325216" y="3542189"/>
            <a:ext cx="575072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44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4400" b="1" i="0" u="none" strike="noStrike" baseline="0" dirty="0" err="1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</a:t>
            </a:r>
            <a:r>
              <a:rPr lang="th-TH" sz="44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15:20 </a:t>
            </a:r>
            <a:r>
              <a:rPr lang="th-TH" sz="4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แต่​ความ​จริง​พระ​คริสต์​ทรง​ถูก​ชุบ​ให้​เป็น​ขึ้น​มา​จาก​ความ​ตาย​แล้ว และ​ทรง​เป็น</a:t>
            </a:r>
            <a:r>
              <a:rPr lang="th-TH" sz="44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​ผล​แรก</a:t>
            </a:r>
            <a:r>
              <a:rPr lang="th-TH" sz="4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​ใน​พวก​คน​ทั้ง​หลาย​ที่​ได้​ล่วง​หลับ​ไป​แล้ว​นั้น​</a:t>
            </a:r>
            <a:endParaRPr lang="th-TH" sz="44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sz="44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0CF9D0-F8F5-5C38-4BAE-D4FF6C530D68}"/>
              </a:ext>
            </a:extLst>
          </p:cNvPr>
          <p:cNvSpPr txBox="1"/>
          <p:nvPr/>
        </p:nvSpPr>
        <p:spPr>
          <a:xfrm>
            <a:off x="6346001" y="153955"/>
            <a:ext cx="570915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36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3600" b="1" i="0" u="none" strike="noStrike" baseline="0" dirty="0" err="1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</a:t>
            </a:r>
            <a:r>
              <a:rPr lang="th-TH" sz="36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15:55 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โอ มัจจุราช​เอ๋ย ชัย​ชนะ​ของ​เจ้า​อยู่​ที่​ไหน โอ มัจจุราช​เอ๋ย เหล็กไน​ของ​เจ้า​อยู่​ที่​ไหน</a:t>
            </a:r>
            <a:r>
              <a:rPr lang="th-TH" sz="36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56 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เหล็กไน​ของ​ความ​ตาย​นั้น​คือ​บาป และ​ฤทธิ์​ของ​บาป​คือธรรม​บัญญัติ​</a:t>
            </a:r>
            <a:r>
              <a:rPr lang="th-TH" sz="36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57 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สาธุการ​แด่​พระ​เจ้า ผู้​ทรง​ประทาน​ชัย​ชนะ​แก่​เรา​ทั้ง​หลาย โดย​พระ​เยซู​</a:t>
            </a:r>
            <a:r>
              <a:rPr lang="th-TH" sz="3600" b="1" i="0" u="none" strike="noStrike" baseline="0" dirty="0" err="1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ิสต​เจ้า​ของ​เรา</a:t>
            </a:r>
            <a:endParaRPr lang="th-TH" sz="36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sz="36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3CCCB7-E993-03F7-62BB-10D0B9892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78" y="1977850"/>
            <a:ext cx="4463895" cy="3816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7405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436200-88B1-C5CF-E493-A964AF66C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3" y="686110"/>
            <a:ext cx="5467041" cy="3615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4F9ED8-5DC6-13BE-97A4-61787FB52286}"/>
              </a:ext>
            </a:extLst>
          </p:cNvPr>
          <p:cNvSpPr txBox="1"/>
          <p:nvPr/>
        </p:nvSpPr>
        <p:spPr>
          <a:xfrm>
            <a:off x="6027577" y="686110"/>
            <a:ext cx="616442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36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ผู้หญิงคนหนึ่ง​ประสบอุบัติเหตุทางรถยนต์ เพื่อนสนิทตายในที่เกิดเหตุ ตัวเองเจ็บหนัก</a:t>
            </a:r>
            <a:r>
              <a:rPr lang="th-TH" sz="3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หลังออกจากโรงพยาบาล ปรากฎว่ามี</a:t>
            </a:r>
            <a:r>
              <a:rPr lang="th-TH" sz="36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วิญญาณเพื่อนตามมารบกวนที่บ้าน ต้องการให้ตายตามไปด้วยกัน วิญญาณนั้นไม่ใช่เพื่อนเขา แต่คือ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9E5042-C653-EBEE-AEB8-45697511A493}"/>
              </a:ext>
            </a:extLst>
          </p:cNvPr>
          <p:cNvSpPr txBox="1"/>
          <p:nvPr/>
        </p:nvSpPr>
        <p:spPr>
          <a:xfrm>
            <a:off x="6054014" y="3571089"/>
            <a:ext cx="61115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7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อุบายของมาร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C2BFB9-CF54-E896-B478-BEC1EE4CC518}"/>
              </a:ext>
            </a:extLst>
          </p:cNvPr>
          <p:cNvSpPr txBox="1"/>
          <p:nvPr/>
        </p:nvSpPr>
        <p:spPr>
          <a:xfrm>
            <a:off x="187232" y="5488346"/>
            <a:ext cx="120731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/>
            <a:r>
              <a:rPr lang="th-TH" sz="32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มันเลือกคน เพื่อทำให้ห่างไกลจากพระเจ้า และไปกราบไหว้พวกของมัน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19E161-DE56-369B-6F03-74F131BBE5D2}"/>
              </a:ext>
            </a:extLst>
          </p:cNvPr>
          <p:cNvSpPr txBox="1"/>
          <p:nvPr/>
        </p:nvSpPr>
        <p:spPr>
          <a:xfrm>
            <a:off x="6054014" y="4617613"/>
            <a:ext cx="61115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​ลัก</a:t>
            </a:r>
            <a:r>
              <a:rPr lang="th-TH" sz="32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​และ​</a:t>
            </a:r>
            <a:r>
              <a:rPr lang="th-TH" sz="32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ฆ่า​</a:t>
            </a:r>
            <a:r>
              <a:rPr lang="th-TH" sz="32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32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​ทำลาย</a:t>
            </a:r>
            <a:endParaRPr lang="th-TH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66157A-5CE4-F76A-40EF-BBE29709B20D}"/>
              </a:ext>
            </a:extLst>
          </p:cNvPr>
          <p:cNvSpPr txBox="1"/>
          <p:nvPr/>
        </p:nvSpPr>
        <p:spPr>
          <a:xfrm>
            <a:off x="6054014" y="76993"/>
            <a:ext cx="61115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ยกตัวอย่าง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ED89A9-2943-B0AA-4FFD-D57BC30A82EB}"/>
              </a:ext>
            </a:extLst>
          </p:cNvPr>
          <p:cNvSpPr txBox="1"/>
          <p:nvPr/>
        </p:nvSpPr>
        <p:spPr>
          <a:xfrm>
            <a:off x="7725746" y="5202388"/>
            <a:ext cx="61022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</a:rPr>
              <a:t>เรื่องนี้ไม่ใช่เรื่อง ใหม่สำหรับคริสเตียนในประเทศไทย</a:t>
            </a:r>
          </a:p>
        </p:txBody>
      </p:sp>
    </p:spTree>
    <p:extLst>
      <p:ext uri="{BB962C8B-B14F-4D97-AF65-F5344CB8AC3E}">
        <p14:creationId xmlns:p14="http://schemas.microsoft.com/office/powerpoint/2010/main" val="10305472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336D45-B1AB-D54C-786A-2DC9CB50C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18" y="465740"/>
            <a:ext cx="4497966" cy="5608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0BDD813-29FE-35FA-159B-6843A903744B}"/>
              </a:ext>
            </a:extLst>
          </p:cNvPr>
          <p:cNvSpPr/>
          <p:nvPr/>
        </p:nvSpPr>
        <p:spPr>
          <a:xfrm>
            <a:off x="2304661" y="1240971"/>
            <a:ext cx="1017037" cy="128762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622AF7-78D5-4A38-684B-6D2AD0292008}"/>
              </a:ext>
            </a:extLst>
          </p:cNvPr>
          <p:cNvSpPr txBox="1"/>
          <p:nvPr/>
        </p:nvSpPr>
        <p:spPr>
          <a:xfrm>
            <a:off x="5563337" y="287668"/>
            <a:ext cx="632553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/>
            <a:r>
              <a:rPr lang="th-TH" sz="32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ในเวลาขณะนมัสการพระเจ้าในโบสถ์ เมื่อพระวิญญาณเคลื่อน </a:t>
            </a:r>
            <a:r>
              <a:rPr lang="th-TH" sz="32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เราต้องรู้ถึงอุบายของมาร </a:t>
            </a:r>
            <a:endParaRPr lang="th-TH" sz="3200" b="1" i="0" u="none" strike="noStrike" baseline="0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0" algn="l"/>
            <a:r>
              <a:rPr lang="th-TH" sz="32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เหมือนการเปิดไฟในห้องมืด หนู แมลง สัตว์ต่างๆ จะสำแดงตัววิ่งออกมา </a:t>
            </a:r>
            <a:r>
              <a:rPr lang="th-TH" sz="32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เราต้องรู้ถึงอุบายของมาร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147395-D805-8FB7-1FA0-A22B3CD03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359" y="2648534"/>
            <a:ext cx="3089794" cy="3089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F52A51-68D6-CC4A-EE3B-5661D5BBC8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105" y="3227032"/>
            <a:ext cx="3089794" cy="1738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93C9BE-7AC8-A929-B3CC-8D53F5D4A40B}"/>
              </a:ext>
            </a:extLst>
          </p:cNvPr>
          <p:cNvSpPr txBox="1"/>
          <p:nvPr/>
        </p:nvSpPr>
        <p:spPr>
          <a:xfrm>
            <a:off x="265923" y="-66275"/>
            <a:ext cx="61115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ยกตัวอย่าง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758EA6-CE13-5B43-1168-38DDD67FDB14}"/>
              </a:ext>
            </a:extLst>
          </p:cNvPr>
          <p:cNvSpPr txBox="1"/>
          <p:nvPr/>
        </p:nvSpPr>
        <p:spPr>
          <a:xfrm>
            <a:off x="8483153" y="5138163"/>
            <a:ext cx="42811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7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อุบายของมาร</a:t>
            </a:r>
          </a:p>
        </p:txBody>
      </p:sp>
    </p:spTree>
    <p:extLst>
      <p:ext uri="{BB962C8B-B14F-4D97-AF65-F5344CB8AC3E}">
        <p14:creationId xmlns:p14="http://schemas.microsoft.com/office/powerpoint/2010/main" val="38002912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3F0B4A-FB94-0B9C-510C-E17EC996F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53" y="158620"/>
            <a:ext cx="11458897" cy="5552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5DFADD1-6BD3-DD4D-2CBE-7E467D0446E5}"/>
              </a:ext>
            </a:extLst>
          </p:cNvPr>
          <p:cNvSpPr/>
          <p:nvPr/>
        </p:nvSpPr>
        <p:spPr>
          <a:xfrm>
            <a:off x="774441" y="5057850"/>
            <a:ext cx="961053" cy="6531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426199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004BD8D-07D1-2323-8B2C-30C65F901226}"/>
              </a:ext>
            </a:extLst>
          </p:cNvPr>
          <p:cNvSpPr txBox="1"/>
          <p:nvPr/>
        </p:nvSpPr>
        <p:spPr>
          <a:xfrm>
            <a:off x="6830009" y="303245"/>
            <a:ext cx="526246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40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1ยน. 4:3 และ​วิญญาณ​ทั้ง​ปวง​ที่​ไม่​</a:t>
            </a:r>
            <a:r>
              <a:rPr lang="th-TH" sz="4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ยอมรับ​เชื่อ​พระ​เยซู </a:t>
            </a:r>
            <a:r>
              <a:rPr lang="th-TH" sz="40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วิญญาณ​นั้น​ก็​ไม่​ได้มา​จาก​พระ​เจ้า วิญญาณ​นั้น​แหละ​เป็น​ปฏิปักษ์​ของ​พระ​คริสต์​ ซึ่ง​ท่าน​ทั้ง​หลาย​ได้​ยิน​ว่า​จะ​มา และ​</a:t>
            </a:r>
            <a:r>
              <a:rPr lang="th-TH" sz="4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บัดนี้​ก็​อยู่​ใน​โลก​แล้ว​</a:t>
            </a:r>
          </a:p>
          <a:p>
            <a:pPr marR="450" algn="l" rtl="0"/>
            <a:endParaRPr lang="th-TH" sz="4000" b="1" i="0" u="none" strike="noStrike" baseline="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4959BC-F604-B4A4-7FE8-EF835D3A7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73" y="303245"/>
            <a:ext cx="6355897" cy="5649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054052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66294C-0178-1BC3-453C-883396669713}"/>
              </a:ext>
            </a:extLst>
          </p:cNvPr>
          <p:cNvSpPr txBox="1"/>
          <p:nvPr/>
        </p:nvSpPr>
        <p:spPr>
          <a:xfrm>
            <a:off x="-6221" y="0"/>
            <a:ext cx="121982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เป็นความเชื่อส่วนบุคคล โปรดใช้วิจารณญาณในการรับชม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9AB80E-4F7D-C41E-1717-A5565906C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881"/>
            <a:ext cx="12192000" cy="55922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5724D0-13A1-431E-7A02-AED05CD038E0}"/>
              </a:ext>
            </a:extLst>
          </p:cNvPr>
          <p:cNvSpPr txBox="1"/>
          <p:nvPr/>
        </p:nvSpPr>
        <p:spPr>
          <a:xfrm>
            <a:off x="303244" y="4655458"/>
            <a:ext cx="117837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โลกกำลังใส่ความคิดนี้ / ไม่ขอยุ่งดีกว่า / กลัว</a:t>
            </a:r>
            <a:endParaRPr lang="th-TH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83C4DA-FA5E-F06B-FAAD-1BAD008F4805}"/>
              </a:ext>
            </a:extLst>
          </p:cNvPr>
          <p:cNvSpPr txBox="1"/>
          <p:nvPr/>
        </p:nvSpPr>
        <p:spPr>
          <a:xfrm>
            <a:off x="104968" y="6315145"/>
            <a:ext cx="120870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28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ยน. 10:10 </a:t>
            </a:r>
            <a:r>
              <a:rPr lang="th-TH" sz="2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ขโมย​นั้น​ย่อม​มา​เพื่อ​จะ</a:t>
            </a:r>
            <a:r>
              <a:rPr lang="th-TH" sz="2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​ลัก</a:t>
            </a:r>
            <a:r>
              <a:rPr lang="th-TH" sz="2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​และ​</a:t>
            </a:r>
            <a:r>
              <a:rPr lang="th-TH" sz="2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ฆ่า​</a:t>
            </a:r>
            <a:r>
              <a:rPr lang="th-TH" sz="2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2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​ทำลาย</a:t>
            </a:r>
            <a:r>
              <a:rPr lang="th-TH" sz="2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​เสีย เรา​ได้มา​เพื่อ​เขา​ทั้ง​หลาย​จะ​ได้​ชีวิต และ​จะ​ได้​อย่าง​ครบ​บริบูรณ์​</a:t>
            </a:r>
            <a:endParaRPr lang="th-TH" sz="28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sz="28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208504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1BDD73-96F9-F2FB-F24B-9A2F3BCA0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" y="237923"/>
            <a:ext cx="2595892" cy="3608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63AD28-F34D-2DAC-3F58-9419AD345746}"/>
              </a:ext>
            </a:extLst>
          </p:cNvPr>
          <p:cNvSpPr txBox="1"/>
          <p:nvPr/>
        </p:nvSpPr>
        <p:spPr>
          <a:xfrm>
            <a:off x="82598" y="4116940"/>
            <a:ext cx="497809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40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en-US" sz="40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9 </a:t>
            </a:r>
            <a:r>
              <a:rPr lang="th-TH" sz="40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 </a:t>
            </a:r>
          </a:p>
          <a:p>
            <a:pPr marR="450" algn="l" rtl="0"/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นศ. ชอบบทสุดท้ายเพราะเป็นบรรยาย ไม่มีคำนวณ ไม่มีการบ้าน</a:t>
            </a:r>
            <a:endParaRPr lang="th-TH" sz="3200" b="1" i="0" u="none" strike="noStrike" baseline="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/>
            <a:r>
              <a:rPr lang="en-US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 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 เป็นการฝึกคำนวณ ยากที่จะเข้าใจ เป็นยาขม</a:t>
            </a:r>
            <a:endParaRPr lang="th-TH" sz="3200" b="1" i="0" u="none" strike="noStrike" baseline="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77799D-6339-AC5E-88DD-3514A133B0F2}"/>
              </a:ext>
            </a:extLst>
          </p:cNvPr>
          <p:cNvSpPr txBox="1"/>
          <p:nvPr/>
        </p:nvSpPr>
        <p:spPr>
          <a:xfrm>
            <a:off x="2732369" y="378914"/>
            <a:ext cx="238080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0" i="0" dirty="0">
                <a:solidFill>
                  <a:srgbClr val="333333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1 ความเค้น</a:t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0" i="0" dirty="0">
                <a:solidFill>
                  <a:srgbClr val="333333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2 ความเครียด</a:t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0" i="0" dirty="0">
                <a:solidFill>
                  <a:srgbClr val="333333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3 กฎของฮุก ทฤษฎีพลังงานความเครียด และความเค้นเข้มข้น</a:t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0" i="0" dirty="0">
                <a:solidFill>
                  <a:srgbClr val="333333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4 ความเค้นความเครียดเมื่ออุณหภูมิเปลี่ยนแปลงและความเค้นในวัสดุที่ทำการต่อกัน</a:t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0" i="0" dirty="0">
                <a:solidFill>
                  <a:srgbClr val="333333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5 การบิดของเพลาและความเค้นภายในผนังบาง</a:t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0" i="0" dirty="0">
                <a:solidFill>
                  <a:srgbClr val="333333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6 แผนภาพแรงเฉือนและโมเมนต์ดัดบนคาน</a:t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0" i="0" dirty="0">
                <a:solidFill>
                  <a:srgbClr val="333333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7 การโก่งตัวของคานและความเค้นเฉือนในคาน</a:t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0" i="0" dirty="0">
                <a:solidFill>
                  <a:srgbClr val="333333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8 การรวมความเค้น การออกแบบคานและเพลา</a:t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0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9 พฤติกรรมของวัสดุ</a:t>
            </a:r>
            <a:endParaRPr lang="th-TH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E2272F-456A-8C8B-FB90-75F110E83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176" y="210716"/>
            <a:ext cx="2897367" cy="3418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EF22011-B64B-422D-F192-A5C72A6CDCCE}"/>
              </a:ext>
            </a:extLst>
          </p:cNvPr>
          <p:cNvSpPr txBox="1"/>
          <p:nvPr/>
        </p:nvSpPr>
        <p:spPr>
          <a:xfrm>
            <a:off x="5060690" y="3762372"/>
            <a:ext cx="699622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40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en-US" sz="40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66 </a:t>
            </a:r>
            <a:r>
              <a:rPr lang="th-TH" sz="40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เล่ม</a:t>
            </a:r>
          </a:p>
          <a:p>
            <a:pPr marR="450" algn="l" rtl="0"/>
            <a:r>
              <a:rPr lang="th-TH" sz="2800" b="1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พระคัมภีร์ที่เก่าแก่กว่า 3,500 ปี เล่มที่มีอายุน้อยที่สุด มีอายุถึง 1,800 ปีเป็นอย่างต่ำ และสำเนาต้นฉบับบางฉบับก็ยังอยู่จนถึงทุกวันนี้ สามารถพิสูจน์ได้ทางวิทยาศาสตร์</a:t>
            </a:r>
            <a:endParaRPr lang="en-US" sz="2800" b="1" i="0" dirty="0">
              <a:solidFill>
                <a:srgbClr val="FF0000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/>
            <a:r>
              <a:rPr lang="th-TH" sz="3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ประมาณ </a:t>
            </a:r>
            <a:r>
              <a:rPr lang="en-US" sz="3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3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 </a:t>
            </a:r>
            <a:r>
              <a:rPr lang="en-US" sz="3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36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เป็นเรื่องการอัศจรรย์เกินจริง </a:t>
            </a:r>
            <a:r>
              <a:rPr lang="th-TH" sz="3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ยากที่จะเข้าใจ เป็นยาขม</a:t>
            </a:r>
            <a:endParaRPr lang="th-TH" sz="3600" b="1" i="0" u="none" strike="noStrike" baseline="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sz="3200" b="1" i="0" u="none" strike="noStrike" baseline="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sz="3200" b="1" i="0" u="none" strike="noStrike" baseline="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8ED03F-F3CA-4F22-D1C9-EBCC30747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910" y="6142586"/>
            <a:ext cx="2266682" cy="68742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8120BB4-7BE8-5F98-5B09-53F8AD591E1D}"/>
              </a:ext>
            </a:extLst>
          </p:cNvPr>
          <p:cNvSpPr txBox="1"/>
          <p:nvPr/>
        </p:nvSpPr>
        <p:spPr>
          <a:xfrm>
            <a:off x="8105969" y="210716"/>
            <a:ext cx="400516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พันธสัญญาเดิม</a:t>
            </a:r>
          </a:p>
          <a:p>
            <a:r>
              <a:rPr lang="th-TH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หมวดประวัติศาสตร์ </a:t>
            </a:r>
            <a: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แรกของพันธสัญญาเดิม ปฐมกาล – เอส</a:t>
            </a:r>
            <a:r>
              <a:rPr lang="th-TH" i="0" dirty="0" err="1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เธ</a:t>
            </a:r>
            <a: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อร์ </a:t>
            </a:r>
            <a:r>
              <a:rPr lang="th-TH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17 เล่ม</a:t>
            </a:r>
            <a:endParaRPr lang="th-TH" i="0" dirty="0">
              <a:solidFill>
                <a:srgbClr val="0000CC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r>
              <a:rPr lang="th-TH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หมวดบทกลอน </a:t>
            </a:r>
            <a: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ตั้งแต่พระคัมภีร์โยบ- ปัญญา</a:t>
            </a:r>
            <a:r>
              <a:rPr lang="th-TH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จาร</a:t>
            </a:r>
            <a:r>
              <a:rPr lang="th-TH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ย์</a:t>
            </a:r>
            <a:r>
              <a:rPr lang="th-TH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5 เล่ม </a:t>
            </a:r>
            <a:b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หมวดผู้เผยพระวจนะ </a:t>
            </a:r>
            <a: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จากอิสยา</a:t>
            </a:r>
            <a:r>
              <a:rPr lang="th-TH" i="0" dirty="0" err="1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ห์</a:t>
            </a:r>
            <a: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– มาลา</a:t>
            </a:r>
            <a:r>
              <a:rPr lang="th-TH" i="0" dirty="0" err="1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คี</a:t>
            </a:r>
            <a: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รวม 17 เล่ม</a:t>
            </a:r>
            <a:b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พันธสัญญาใหม่</a:t>
            </a:r>
          </a:p>
          <a:p>
            <a:pPr algn="l"/>
            <a:r>
              <a:rPr lang="th-TH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หมวดพระกิตติคุณของพระเยซูคริสต์ </a:t>
            </a:r>
            <a: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4 เล่ม ตั้งแต่</a:t>
            </a:r>
            <a:r>
              <a:rPr lang="th-TH" i="0" dirty="0" err="1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มั</a:t>
            </a:r>
            <a: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ทธิว – ยอห</a:t>
            </a:r>
            <a:r>
              <a:rPr lang="th-TH" i="0" dirty="0" err="1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์น</a:t>
            </a:r>
            <a: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เป็นเรื่องราวและราชกิจของพระเยซูคริสต์</a:t>
            </a:r>
          </a:p>
          <a:p>
            <a:pPr algn="l"/>
            <a:r>
              <a:rPr lang="th-TH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หมวดประวัติศาสตร์ของคริสตจักร </a:t>
            </a:r>
            <a: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 เล่ม คือ พระธรรมกิจการ</a:t>
            </a:r>
          </a:p>
          <a:p>
            <a:pPr algn="l"/>
            <a:r>
              <a:rPr lang="th-TH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หมวดจดหมายฝากเปา</a:t>
            </a:r>
            <a:r>
              <a:rPr lang="th-TH" i="0" dirty="0" err="1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โล</a:t>
            </a:r>
            <a:r>
              <a:rPr lang="th-TH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ประกอบด้วยหนังสือ 13 เล่ม : โรม, 1-2 โคริน</a:t>
            </a:r>
            <a:r>
              <a:rPr lang="th-TH" i="0" dirty="0" err="1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ธิ์</a:t>
            </a:r>
            <a: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, กาลาเทีย, เอ</a:t>
            </a:r>
            <a:r>
              <a:rPr lang="th-TH" i="0" dirty="0" err="1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เฟซัส</a:t>
            </a:r>
            <a: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i="0" dirty="0" err="1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ฟิลิป</a:t>
            </a:r>
            <a: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ปี, โค</a:t>
            </a:r>
            <a:r>
              <a:rPr lang="th-TH" i="0" dirty="0" err="1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โล</a:t>
            </a:r>
            <a: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สี, 1-2 </a:t>
            </a:r>
            <a:r>
              <a:rPr lang="th-TH" i="0" dirty="0" err="1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เธ</a:t>
            </a:r>
            <a: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สะโลนิกา, 1-2 </a:t>
            </a:r>
            <a:r>
              <a:rPr lang="th-TH" i="0" dirty="0" err="1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ทิ</a:t>
            </a:r>
            <a: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โม</a:t>
            </a:r>
            <a:r>
              <a:rPr lang="th-TH" i="0" dirty="0" err="1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ธี</a:t>
            </a:r>
            <a: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, ทิต</a:t>
            </a:r>
            <a:r>
              <a:rPr lang="th-TH" i="0" dirty="0" err="1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ัส</a:t>
            </a:r>
            <a: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i="0" dirty="0" err="1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ฟิเล</a:t>
            </a:r>
            <a: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โมน</a:t>
            </a:r>
          </a:p>
          <a:p>
            <a:pPr algn="l"/>
            <a:r>
              <a:rPr lang="th-TH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หมวดจดหมายฝากทั่วไป </a:t>
            </a:r>
            <a: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ประกอบด้วยหนังสือ 8 เล่ม : </a:t>
            </a:r>
            <a:r>
              <a:rPr lang="th-TH" i="0" dirty="0" err="1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ฮีบ</a:t>
            </a:r>
            <a: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รู, ยากอบ,1-2 </a:t>
            </a:r>
            <a:r>
              <a:rPr lang="th-TH" i="0" dirty="0" err="1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เป</a:t>
            </a:r>
            <a: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โตร,1-3 ยอห</a:t>
            </a:r>
            <a:r>
              <a:rPr lang="th-TH" i="0" dirty="0" err="1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์น</a:t>
            </a:r>
            <a: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, ยูดา</a:t>
            </a:r>
          </a:p>
          <a:p>
            <a:pPr algn="l"/>
            <a:r>
              <a:rPr lang="th-TH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หมวดอนาคต </a:t>
            </a:r>
            <a:r>
              <a:rPr lang="th-TH" i="0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 เล่ม คือ พระธรรมวิวรณ์</a:t>
            </a:r>
            <a:endParaRPr lang="th-TH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45079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131ECB-1610-1730-7B37-B131227AA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77" y="447326"/>
            <a:ext cx="5631180" cy="3070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C34C35-43AE-2C68-8443-0F447FDD633D}"/>
              </a:ext>
            </a:extLst>
          </p:cNvPr>
          <p:cNvSpPr txBox="1"/>
          <p:nvPr/>
        </p:nvSpPr>
        <p:spPr>
          <a:xfrm>
            <a:off x="6080450" y="447326"/>
            <a:ext cx="61115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7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รู้เท่าทันอุบายของมาร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4CBD5C-5143-C6CD-9076-D1D4309E7862}"/>
              </a:ext>
            </a:extLst>
          </p:cNvPr>
          <p:cNvSpPr txBox="1"/>
          <p:nvPr/>
        </p:nvSpPr>
        <p:spPr>
          <a:xfrm>
            <a:off x="5902469" y="2425846"/>
            <a:ext cx="618067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/>
            <a:r>
              <a:rPr lang="th-TH" sz="3200" b="1" i="0" u="none" strike="noStrike" baseline="300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โฮเชยา 4 </a:t>
            </a:r>
            <a:r>
              <a:rPr lang="th-TH" sz="3200" b="1" i="0" u="none" strike="noStrike" baseline="300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6 </a:t>
            </a:r>
            <a:r>
              <a:rPr lang="th-TH" sz="4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ประชากร​ของ​เรา​ถูก​ทำลาย​เพราะ​ขาด​ความ​รู้ เพราะ​เจ้า​ปฏิเสธ​ไม่​รับ​ความ​รู้ </a:t>
            </a:r>
            <a:r>
              <a:rPr lang="th-TH" sz="40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เรา​ก็​ปฏิเสธ​เจ้า​ไม่ให้​รับ​เป็น​ปุโรหิต​ของ​เรา เพราะ​เจ้า​หลงลืม​พระ​บัญญัติ​แห่ง​พระ​เจ้า​ของ​เจ้า เรา​ก็​จะ​ลืม​พงศ์​พันธุ์​ของ​เจ้า​เสีย​ด้วย</a:t>
            </a:r>
          </a:p>
        </p:txBody>
      </p:sp>
    </p:spTree>
    <p:extLst>
      <p:ext uri="{BB962C8B-B14F-4D97-AF65-F5344CB8AC3E}">
        <p14:creationId xmlns:p14="http://schemas.microsoft.com/office/powerpoint/2010/main" val="7344006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BD2068-319D-FC93-3511-D0253D7BA774}"/>
              </a:ext>
            </a:extLst>
          </p:cNvPr>
          <p:cNvSpPr txBox="1"/>
          <p:nvPr/>
        </p:nvSpPr>
        <p:spPr>
          <a:xfrm>
            <a:off x="4786603" y="421405"/>
            <a:ext cx="732453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54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5400" b="1" i="0" u="none" strike="noStrike" baseline="0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</a:t>
            </a:r>
            <a:r>
              <a:rPr lang="th-TH" sz="54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2:11 เพื่อ​ไม่ให้​ซาตาน​มี​ชัย​เหนือ​เรา เพราะ​เรา​รู้​กล​อุบาย​ของ​มัน​แล้ว​</a:t>
            </a:r>
          </a:p>
          <a:p>
            <a:pPr marR="450" algn="l" rtl="0"/>
            <a:endParaRPr lang="th-TH" sz="5400" b="1" i="0" u="none" strike="noStrike" baseline="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F4EF8C-122E-69BE-0821-B8F99CEB0F58}"/>
              </a:ext>
            </a:extLst>
          </p:cNvPr>
          <p:cNvSpPr txBox="1"/>
          <p:nvPr/>
        </p:nvSpPr>
        <p:spPr>
          <a:xfrm>
            <a:off x="4786602" y="3174163"/>
            <a:ext cx="7324531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5400" b="1" i="0" u="none" strike="noStrike" baseline="0" dirty="0" err="1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อฟ</a:t>
            </a:r>
            <a:r>
              <a:rPr lang="th-TH" sz="54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6:11 </a:t>
            </a:r>
            <a:r>
              <a:rPr lang="th-TH" sz="5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จง​สวม​ยุทธภัณฑ์​ทั้ง​ชุด​ของ​พระ​เจ้า เพื่อ​จะ​ต่อต้าน​ยุทธ​อุบาย​ของ​พญา​มาร​ได้​</a:t>
            </a:r>
            <a:endParaRPr lang="th-TH" sz="54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sz="44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540413-57E4-5466-8772-1FC9E2568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72" y="119108"/>
            <a:ext cx="4348067" cy="4348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25368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60201-D276-0702-E2ED-6884B2A3DA48}"/>
              </a:ext>
            </a:extLst>
          </p:cNvPr>
          <p:cNvSpPr txBox="1">
            <a:spLocks/>
          </p:cNvSpPr>
          <p:nvPr/>
        </p:nvSpPr>
        <p:spPr>
          <a:xfrm>
            <a:off x="196999" y="617224"/>
            <a:ext cx="11615555" cy="65486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10 </a:t>
            </a:r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คน ได้รับเชิญเหมือนกัน และให้</a:t>
            </a:r>
            <a:r>
              <a:rPr lang="th-TH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เข้าร่วมงานเลี้ยง</a:t>
            </a:r>
          </a:p>
          <a:p>
            <a:endParaRPr lang="th-TH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10 </a:t>
            </a:r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คน มีทั้งคนปัญญา โง่  เอาตะเกียงไป  พลาด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คน ไม่เอาน้ำมันใส่กาไปแบ่งเป็น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 ปัญญา/โง่  แสดงออกมาอยู่ที่การเตรียมตัว สำหรับอนาคต </a:t>
            </a:r>
            <a:r>
              <a:rPr lang="th-TH" sz="44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ไม่จมอยู่ในอดีต ปัจจุบัน แต่ต้องมองเพื่ออนาคต </a:t>
            </a:r>
            <a:r>
              <a:rPr lang="en-US" sz="44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44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เท่านั้น</a:t>
            </a:r>
            <a:r>
              <a:rPr lang="en-US" sz="44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เราทุกคนต้องเติบโต จนตัดสินใจเลือกด้วยตนเอง การเตรียม</a:t>
            </a:r>
            <a:r>
              <a:rPr lang="th-TH" sz="4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ต้ว</a:t>
            </a:r>
            <a:r>
              <a:rPr lang="th-TH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สำคัญมาก</a:t>
            </a:r>
          </a:p>
          <a:p>
            <a:endParaRPr lang="th-TH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57250" indent="-857250">
              <a:buFont typeface="Wingdings" panose="05000000000000000000" pitchFamily="2" charset="2"/>
              <a:buChar char="q"/>
            </a:pPr>
            <a:r>
              <a:rPr lang="th-TH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หลับ หมดทุกคน ทั้ง ปัญญา/โง่  ไม่ผิด เรายังอยู่ในร่างกายนี้ ไม่ได้ดีกว่าใคร แต่ขอพระเจ้าเปิดตาใจ </a:t>
            </a:r>
            <a:r>
              <a:rPr lang="th-TH" sz="44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อยู่ที่การเตรียมตัว </a:t>
            </a:r>
          </a:p>
          <a:p>
            <a:pPr marL="857250" indent="-857250">
              <a:buFont typeface="Wingdings" panose="05000000000000000000" pitchFamily="2" charset="2"/>
              <a:buChar char="q"/>
            </a:pPr>
            <a:endParaRPr lang="th-TH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57250" indent="-857250">
              <a:buFont typeface="Wingdings" panose="05000000000000000000" pitchFamily="2" charset="2"/>
              <a:buChar char="q"/>
            </a:pPr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ขอองค์</a:t>
            </a:r>
            <a:r>
              <a:rPr lang="th-TH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พระผู้ช่วย มัดจำแห่งองค์พระวิญญาณบริสุทธิ์ ประทับตรา</a:t>
            </a:r>
            <a:endParaRPr lang="th-TH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57250" indent="-857250">
              <a:buFont typeface="Wingdings" panose="05000000000000000000" pitchFamily="2" charset="2"/>
              <a:buChar char="q"/>
            </a:pPr>
            <a:endParaRPr lang="th-TH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EA7332-F1E0-729E-FBC1-9AFEFF3A79B6}"/>
              </a:ext>
            </a:extLst>
          </p:cNvPr>
          <p:cNvSpPr txBox="1"/>
          <p:nvPr/>
        </p:nvSpPr>
        <p:spPr>
          <a:xfrm>
            <a:off x="10328556" y="1325875"/>
            <a:ext cx="181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/>
            <a:r>
              <a:rPr lang="en-US" sz="1800" b="1" i="0" u="none" strike="noStrike" baseline="0" dirty="0">
                <a:solidFill>
                  <a:srgbClr val="464646"/>
                </a:solidFill>
                <a:latin typeface="Tahoma" panose="020B0604030504040204" pitchFamily="34" charset="0"/>
              </a:rPr>
              <a:t>Moros </a:t>
            </a:r>
            <a:r>
              <a:rPr lang="th-TH" sz="1800" b="1" i="0" u="none" strike="noStrike" baseline="0" dirty="0">
                <a:solidFill>
                  <a:srgbClr val="464646"/>
                </a:solidFill>
                <a:latin typeface="Tahoma" panose="020B0604030504040204" pitchFamily="34" charset="0"/>
              </a:rPr>
              <a:t>ปัญญาอ่อน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68B661-3EFC-7239-FC25-768C7BAA7E80}"/>
              </a:ext>
            </a:extLst>
          </p:cNvPr>
          <p:cNvSpPr txBox="1"/>
          <p:nvPr/>
        </p:nvSpPr>
        <p:spPr>
          <a:xfrm>
            <a:off x="9785305" y="5612244"/>
            <a:ext cx="26897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มั</a:t>
            </a:r>
            <a:r>
              <a:rPr lang="th-TH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ทธิว 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25:1-13</a:t>
            </a:r>
            <a:endParaRPr lang="th-TH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E3FE7F-A951-28DF-C760-99B7B68E2DDF}"/>
              </a:ext>
            </a:extLst>
          </p:cNvPr>
          <p:cNvSpPr txBox="1"/>
          <p:nvPr/>
        </p:nvSpPr>
        <p:spPr>
          <a:xfrm>
            <a:off x="1670782" y="-9331"/>
            <a:ext cx="26897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สรุป</a:t>
            </a:r>
          </a:p>
        </p:txBody>
      </p:sp>
    </p:spTree>
    <p:extLst>
      <p:ext uri="{BB962C8B-B14F-4D97-AF65-F5344CB8AC3E}">
        <p14:creationId xmlns:p14="http://schemas.microsoft.com/office/powerpoint/2010/main" val="1212686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B29AB9-A319-77D7-DBA8-1DB5FE415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367" y="0"/>
            <a:ext cx="977232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AEAC6225-6BB1-40F7-1AB9-9AAB476EC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51" y="74235"/>
            <a:ext cx="2267338" cy="67095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4000" b="1" i="0" u="none" strike="noStrike" cap="none" normalizeH="0" baseline="0" dirty="0" err="1">
                <a:ln>
                  <a:noFill/>
                </a:ln>
                <a:effectLst/>
                <a:latin typeface="Playfair Display" panose="00000500000000000000" pitchFamily="2" charset="0"/>
              </a:rPr>
              <a:t>Mapped</a:t>
            </a:r>
            <a:r>
              <a:rPr kumimoji="0" lang="th-TH" altLang="th-TH" sz="4000" b="1" i="0" u="none" strike="noStrike" cap="none" normalizeH="0" baseline="0" dirty="0">
                <a:ln>
                  <a:noFill/>
                </a:ln>
                <a:effectLst/>
                <a:latin typeface="Playfair Display" panose="00000500000000000000" pitchFamily="2" charset="0"/>
              </a:rPr>
              <a:t>: The World’s </a:t>
            </a:r>
            <a:r>
              <a:rPr kumimoji="0" lang="th-TH" altLang="th-TH" sz="4000" b="1" i="0" u="none" strike="noStrike" cap="none" normalizeH="0" baseline="0" dirty="0" err="1">
                <a:ln>
                  <a:noFill/>
                </a:ln>
                <a:effectLst/>
                <a:latin typeface="Playfair Display" panose="00000500000000000000" pitchFamily="2" charset="0"/>
              </a:rPr>
              <a:t>Major</a:t>
            </a:r>
            <a:r>
              <a:rPr kumimoji="0" lang="th-TH" altLang="th-TH" sz="4000" b="1" i="0" u="none" strike="noStrike" cap="none" normalizeH="0" baseline="0" dirty="0">
                <a:ln>
                  <a:noFill/>
                </a:ln>
                <a:effectLst/>
                <a:latin typeface="Playfair Display" panose="00000500000000000000" pitchFamily="2" charset="0"/>
              </a:rPr>
              <a:t> </a:t>
            </a:r>
            <a:r>
              <a:rPr kumimoji="0" lang="th-TH" altLang="th-TH" sz="4000" b="1" i="0" u="none" strike="noStrike" cap="none" normalizeH="0" baseline="0" dirty="0" err="1">
                <a:ln>
                  <a:noFill/>
                </a:ln>
                <a:effectLst/>
                <a:latin typeface="Playfair Display" panose="00000500000000000000" pitchFamily="2" charset="0"/>
              </a:rPr>
              <a:t>Religions</a:t>
            </a:r>
            <a:endParaRPr kumimoji="0" lang="th-TH" altLang="th-TH" sz="4000" b="1" i="0" u="none" strike="noStrike" cap="none" normalizeH="0" baseline="0" dirty="0">
              <a:ln>
                <a:noFill/>
              </a:ln>
              <a:effectLst/>
              <a:latin typeface="Playfair Display" panose="000005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h-TH" altLang="th-TH" sz="4000" b="1" dirty="0">
              <a:latin typeface="Playfair Display" panose="000005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2000" b="0" i="0" u="none" strike="noStrike" cap="none" normalizeH="0" baseline="0" dirty="0" err="1">
                <a:ln>
                  <a:noFill/>
                </a:ln>
                <a:effectLst/>
                <a:latin typeface="Noto Serif" panose="02020600060500020200" pitchFamily="18" charset="0"/>
              </a:rPr>
              <a:t>Published</a:t>
            </a:r>
            <a:r>
              <a:rPr kumimoji="0" lang="th-TH" altLang="th-TH" sz="2000" b="0" i="0" u="none" strike="noStrike" cap="none" normalizeH="0" baseline="0" dirty="0">
                <a:ln>
                  <a:noFill/>
                </a:ln>
                <a:effectLst/>
                <a:latin typeface="Noto Serif" panose="02020600060500020200" pitchFamily="18" charset="0"/>
              </a:rPr>
              <a:t>  </a:t>
            </a:r>
            <a:r>
              <a:rPr kumimoji="0" lang="en-US" altLang="th-TH" sz="2000" b="0" i="0" u="none" strike="noStrike" cap="none" normalizeH="0" baseline="0" dirty="0">
                <a:ln>
                  <a:noFill/>
                </a:ln>
                <a:effectLst/>
                <a:latin typeface="Noto Serif" panose="02020600060500020200" pitchFamily="18" charset="0"/>
              </a:rPr>
              <a:t>8</a:t>
            </a:r>
            <a:r>
              <a:rPr kumimoji="0" lang="th-TH" altLang="th-TH" sz="2000" b="0" i="0" u="none" strike="noStrike" cap="none" normalizeH="0" baseline="0" dirty="0">
                <a:ln>
                  <a:noFill/>
                </a:ln>
                <a:effectLst/>
                <a:latin typeface="Noto Serif" panose="02020600060500020200" pitchFamily="18" charset="0"/>
              </a:rPr>
              <a:t> </a:t>
            </a:r>
            <a:r>
              <a:rPr kumimoji="0" lang="th-TH" altLang="th-TH" sz="2000" b="0" i="0" u="none" strike="noStrike" cap="none" normalizeH="0" baseline="0" dirty="0" err="1">
                <a:ln>
                  <a:noFill/>
                </a:ln>
                <a:effectLst/>
                <a:latin typeface="Noto Serif" panose="02020600060500020200" pitchFamily="18" charset="0"/>
              </a:rPr>
              <a:t>months</a:t>
            </a:r>
            <a:r>
              <a:rPr kumimoji="0" lang="th-TH" altLang="th-TH" sz="2000" b="0" i="0" u="none" strike="noStrike" cap="none" normalizeH="0" baseline="0" dirty="0">
                <a:ln>
                  <a:noFill/>
                </a:ln>
                <a:effectLst/>
                <a:latin typeface="Noto Serif" panose="02020600060500020200" pitchFamily="18" charset="0"/>
              </a:rPr>
              <a:t> </a:t>
            </a:r>
            <a:r>
              <a:rPr kumimoji="0" lang="th-TH" altLang="th-TH" sz="2000" b="0" i="0" u="none" strike="noStrike" cap="none" normalizeH="0" baseline="0" dirty="0" err="1">
                <a:ln>
                  <a:noFill/>
                </a:ln>
                <a:effectLst/>
                <a:latin typeface="Noto Serif" panose="02020600060500020200" pitchFamily="18" charset="0"/>
              </a:rPr>
              <a:t>ago</a:t>
            </a:r>
            <a:r>
              <a:rPr kumimoji="0" lang="th-TH" altLang="th-TH" sz="2000" b="0" i="0" u="none" strike="noStrike" cap="none" normalizeH="0" baseline="0" dirty="0">
                <a:ln>
                  <a:noFill/>
                </a:ln>
                <a:effectLst/>
                <a:latin typeface="Noto Serif" panose="02020600060500020200" pitchFamily="18" charset="0"/>
              </a:rPr>
              <a:t> </a:t>
            </a:r>
            <a:r>
              <a:rPr kumimoji="0" lang="th-TH" altLang="th-TH" sz="2000" b="0" i="0" u="none" strike="noStrike" cap="none" normalizeH="0" baseline="0" dirty="0" err="1">
                <a:ln>
                  <a:noFill/>
                </a:ln>
                <a:effectLst/>
                <a:latin typeface="Noto Serif" panose="02020600060500020200" pitchFamily="18" charset="0"/>
              </a:rPr>
              <a:t>on</a:t>
            </a:r>
            <a:r>
              <a:rPr kumimoji="0" lang="th-TH" altLang="th-TH" sz="2000" b="0" i="0" u="none" strike="noStrike" cap="none" normalizeH="0" baseline="0" dirty="0">
                <a:ln>
                  <a:noFill/>
                </a:ln>
                <a:effectLst/>
                <a:latin typeface="Noto Serif" panose="02020600060500020200" pitchFamily="18" charset="0"/>
              </a:rPr>
              <a:t>  </a:t>
            </a:r>
            <a:r>
              <a:rPr kumimoji="0" lang="th-TH" altLang="th-TH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Noto Serif" panose="02020600060500020200" pitchFamily="18" charset="0"/>
              </a:rPr>
              <a:t>February</a:t>
            </a:r>
            <a:r>
              <a:rPr kumimoji="0" lang="th-TH" altLang="th-TH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Noto Serif" panose="02020600060500020200" pitchFamily="18" charset="0"/>
              </a:rPr>
              <a:t> 11, 2022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2000" b="0" i="0" u="none" strike="noStrike" cap="none" normalizeH="0" baseline="0" dirty="0" err="1">
                <a:ln>
                  <a:noFill/>
                </a:ln>
                <a:effectLst/>
                <a:latin typeface="Noto Serif" panose="02020600060500020200" pitchFamily="18" charset="0"/>
              </a:rPr>
              <a:t>By</a:t>
            </a:r>
            <a:r>
              <a:rPr kumimoji="0" lang="th-TH" altLang="th-TH" sz="2000" b="0" i="0" u="none" strike="noStrike" cap="none" normalizeH="0" baseline="0" dirty="0">
                <a:ln>
                  <a:noFill/>
                </a:ln>
                <a:effectLst/>
                <a:latin typeface="Noto Serif" panose="02020600060500020200" pitchFamily="18" charset="0"/>
              </a:rPr>
              <a:t>  </a:t>
            </a:r>
            <a:r>
              <a:rPr kumimoji="0" lang="th-TH" altLang="th-TH" sz="2000" b="1" i="0" u="none" strike="noStrike" cap="none" normalizeH="0" baseline="0" dirty="0" err="1">
                <a:ln>
                  <a:noFill/>
                </a:ln>
                <a:solidFill>
                  <a:srgbClr val="3085ED"/>
                </a:solidFill>
                <a:effectLst/>
                <a:latin typeface="Noto Serif" panose="02020600060500020200" pitchFamily="18" charset="0"/>
                <a:hlinkClick r:id="rId3" tooltip="Posts by Anshool Deshmuk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Anshool</a:t>
            </a:r>
            <a:r>
              <a:rPr kumimoji="0" lang="th-TH" altLang="th-TH" sz="2000" b="1" i="0" u="none" strike="noStrike" cap="none" normalizeH="0" baseline="0" dirty="0">
                <a:ln>
                  <a:noFill/>
                </a:ln>
                <a:solidFill>
                  <a:srgbClr val="3085ED"/>
                </a:solidFill>
                <a:effectLst/>
                <a:latin typeface="Noto Serif" panose="02020600060500020200" pitchFamily="18" charset="0"/>
                <a:hlinkClick r:id="rId3" tooltip="Posts by Anshool Deshmuk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th-TH" altLang="th-TH" sz="2000" b="1" i="0" u="none" strike="noStrike" cap="none" normalizeH="0" baseline="0" dirty="0" err="1">
                <a:ln>
                  <a:noFill/>
                </a:ln>
                <a:effectLst/>
                <a:latin typeface="Noto Serif" panose="02020600060500020200" pitchFamily="18" charset="0"/>
                <a:hlinkClick r:id="rId3" tooltip="Posts by Anshool Deshmuk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Deshmukh</a:t>
            </a:r>
            <a:r>
              <a:rPr kumimoji="0" lang="th-TH" altLang="th-TH" sz="2000" b="1" i="0" u="none" strike="noStrike" cap="none" normalizeH="0" baseline="0" dirty="0">
                <a:ln>
                  <a:noFill/>
                </a:ln>
                <a:effectLst/>
                <a:latin typeface="Noto Serif" panose="02020600060500020200" pitchFamily="18" charset="0"/>
              </a:rPr>
              <a:t> </a:t>
            </a:r>
            <a:r>
              <a:rPr kumimoji="0" lang="th-TH" altLang="th-TH" sz="2000" b="0" i="0" u="none" strike="noStrike" cap="none" normalizeH="0" baseline="0" dirty="0" err="1">
                <a:ln>
                  <a:noFill/>
                </a:ln>
                <a:effectLst/>
                <a:latin typeface="Noto Serif" panose="02020600060500020200" pitchFamily="18" charset="0"/>
              </a:rPr>
              <a:t>Graphics</a:t>
            </a:r>
            <a:r>
              <a:rPr kumimoji="0" lang="th-TH" altLang="th-TH" sz="2000" b="0" i="0" u="none" strike="noStrike" cap="none" normalizeH="0" baseline="0" dirty="0">
                <a:ln>
                  <a:noFill/>
                </a:ln>
                <a:effectLst/>
                <a:latin typeface="Noto Serif" panose="02020600060500020200" pitchFamily="18" charset="0"/>
              </a:rPr>
              <a:t>/</a:t>
            </a:r>
            <a:r>
              <a:rPr kumimoji="0" lang="th-TH" altLang="th-TH" sz="2000" b="0" i="0" u="none" strike="noStrike" cap="none" normalizeH="0" baseline="0" dirty="0" err="1">
                <a:ln>
                  <a:noFill/>
                </a:ln>
                <a:effectLst/>
                <a:latin typeface="Noto Serif" panose="02020600060500020200" pitchFamily="18" charset="0"/>
              </a:rPr>
              <a:t>Design</a:t>
            </a:r>
            <a:r>
              <a:rPr kumimoji="0" lang="th-TH" altLang="th-TH" sz="2000" b="0" i="0" u="none" strike="noStrike" cap="none" normalizeH="0" baseline="0" dirty="0">
                <a:ln>
                  <a:noFill/>
                </a:ln>
                <a:effectLst/>
                <a:latin typeface="Noto Serif" panose="02020600060500020200" pitchFamily="18" charset="0"/>
              </a:rPr>
              <a:t>: </a:t>
            </a:r>
            <a:r>
              <a:rPr kumimoji="0" lang="th-TH" altLang="th-TH" sz="2000" b="1" i="0" u="none" strike="noStrike" cap="none" normalizeH="0" baseline="0" dirty="0" err="1">
                <a:ln>
                  <a:noFill/>
                </a:ln>
                <a:solidFill>
                  <a:srgbClr val="3085ED"/>
                </a:solidFill>
                <a:effectLst/>
                <a:latin typeface="Noto Serif" panose="02020600060500020200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Rosey</a:t>
            </a:r>
            <a:r>
              <a:rPr kumimoji="0" lang="th-TH" altLang="th-TH" sz="2000" b="1" i="0" u="none" strike="noStrike" cap="none" normalizeH="0" baseline="0" dirty="0">
                <a:ln>
                  <a:noFill/>
                </a:ln>
                <a:solidFill>
                  <a:srgbClr val="3085ED"/>
                </a:solidFill>
                <a:effectLst/>
                <a:latin typeface="Noto Serif" panose="02020600060500020200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th-TH" altLang="th-TH" sz="2000" b="1" i="0" u="none" strike="noStrike" cap="none" normalizeH="0" baseline="0" dirty="0" err="1">
                <a:ln>
                  <a:noFill/>
                </a:ln>
                <a:effectLst/>
                <a:latin typeface="Noto Serif" panose="02020600060500020200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Eason</a:t>
            </a:r>
            <a:endParaRPr kumimoji="0" lang="th-TH" altLang="th-TH" sz="2000" b="1" i="0" u="none" strike="noStrike" cap="none" normalizeH="0" baseline="0" dirty="0">
              <a:ln>
                <a:noFill/>
              </a:ln>
              <a:effectLst/>
              <a:latin typeface="Noto Serif" panose="02020600060500020200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altLang="th-TH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778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C5FAAA19-C180-6F67-B9CD-0A371DBBF4EC}"/>
              </a:ext>
            </a:extLst>
          </p:cNvPr>
          <p:cNvSpPr/>
          <p:nvPr/>
        </p:nvSpPr>
        <p:spPr>
          <a:xfrm>
            <a:off x="0" y="1234749"/>
            <a:ext cx="12192000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115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น้ำมัน มีความสำคัญ </a:t>
            </a:r>
          </a:p>
          <a:p>
            <a:pPr algn="ctr"/>
            <a:r>
              <a:rPr lang="th-TH" sz="115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มากขนาดนั้นเลยหรือ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F0D7A8-1939-9D51-2C25-EE02C7260A08}"/>
              </a:ext>
            </a:extLst>
          </p:cNvPr>
          <p:cNvSpPr txBox="1"/>
          <p:nvPr/>
        </p:nvSpPr>
        <p:spPr>
          <a:xfrm>
            <a:off x="7639666" y="5352856"/>
            <a:ext cx="44736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แผ่นดินสวรรค์/นรก </a:t>
            </a:r>
            <a:endParaRPr lang="th-TH" sz="6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E2CCD1-BF3F-9C29-477F-36ABC58D01AB}"/>
              </a:ext>
            </a:extLst>
          </p:cNvPr>
          <p:cNvSpPr txBox="1"/>
          <p:nvPr/>
        </p:nvSpPr>
        <p:spPr>
          <a:xfrm>
            <a:off x="673510" y="5352856"/>
            <a:ext cx="27726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ปัญญา/โง่ </a:t>
            </a:r>
            <a:endParaRPr lang="th-TH" sz="6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CBB63E-D596-C75B-A6AE-46610BEEA0D9}"/>
              </a:ext>
            </a:extLst>
          </p:cNvPr>
          <p:cNvSpPr txBox="1"/>
          <p:nvPr/>
        </p:nvSpPr>
        <p:spPr>
          <a:xfrm>
            <a:off x="4156588" y="5352855"/>
            <a:ext cx="27726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มี...../ไม่มี..... </a:t>
            </a:r>
            <a:endParaRPr lang="th-TH" sz="6000" dirty="0"/>
          </a:p>
        </p:txBody>
      </p:sp>
    </p:spTree>
    <p:extLst>
      <p:ext uri="{BB962C8B-B14F-4D97-AF65-F5344CB8AC3E}">
        <p14:creationId xmlns:p14="http://schemas.microsoft.com/office/powerpoint/2010/main" val="3521713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2144C0-D29E-A7F6-E3ED-1A10B4F2F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91" y="302856"/>
            <a:ext cx="5772928" cy="5772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C85142-0932-1815-73E5-B50E418B5DAF}"/>
              </a:ext>
            </a:extLst>
          </p:cNvPr>
          <p:cNvSpPr txBox="1"/>
          <p:nvPr/>
        </p:nvSpPr>
        <p:spPr>
          <a:xfrm>
            <a:off x="6584691" y="392420"/>
            <a:ext cx="553305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/>
            <a:r>
              <a:rPr lang="th-TH" sz="6000" b="1" i="0" u="none" strike="noStrike" baseline="0" dirty="0">
                <a:solidFill>
                  <a:srgbClr val="46464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บาก​บั่น​มุ่ง​ไปสู่​หลัก​ชัย </a:t>
            </a:r>
          </a:p>
          <a:p>
            <a:pPr marR="450"/>
            <a:r>
              <a:rPr lang="th-TH" sz="36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i="0" u="none" strike="noStrike" baseline="0" dirty="0" err="1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ฟีลิป</a:t>
            </a:r>
            <a:r>
              <a:rPr lang="th-TH" sz="32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3 </a:t>
            </a:r>
            <a:r>
              <a:rPr lang="th-TH" sz="36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 </a:t>
            </a:r>
            <a:r>
              <a:rPr lang="th-TH" sz="4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มิใช่​ว่า​ข้าพเจ้า​ได้​แล้ว หรือ​สำเร็จ​แล้ว </a:t>
            </a:r>
            <a:r>
              <a:rPr lang="th-TH" sz="44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แต่​ข้าพเจ้า​กำลัง​บาก​บั่น​มุ่ง​ไป </a:t>
            </a:r>
            <a:r>
              <a:rPr lang="th-TH" sz="4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เพื่อ​ข้าพเจ้า​จะ​ได้​ฉวย​เอาไว้​เป็น​ของ​ตน อย่าง​ที่​พระ​เยซู​คริสต์​ได้​ทรง​ฉวย​ข้าพเจ้า​ไว้​เป็น​ของ​พระ​องค์​แล้ว​</a:t>
            </a:r>
          </a:p>
        </p:txBody>
      </p:sp>
    </p:spTree>
    <p:extLst>
      <p:ext uri="{BB962C8B-B14F-4D97-AF65-F5344CB8AC3E}">
        <p14:creationId xmlns:p14="http://schemas.microsoft.com/office/powerpoint/2010/main" val="178253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5703A5-C44D-757D-CF61-3246E74A6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382" y="674710"/>
            <a:ext cx="7463235" cy="4485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2981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641140-3D4B-D2CC-3352-DB68FAB47E2E}"/>
              </a:ext>
            </a:extLst>
          </p:cNvPr>
          <p:cNvSpPr txBox="1"/>
          <p:nvPr/>
        </p:nvSpPr>
        <p:spPr>
          <a:xfrm>
            <a:off x="866192" y="1137790"/>
            <a:ext cx="10459616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พระเจ้าเป็นพระเจ้า</a:t>
            </a:r>
          </a:p>
          <a:p>
            <a:pPr algn="ctr"/>
            <a:r>
              <a:rPr lang="th-TH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ที่ไม่เลือกที่รักมักที่ชัง</a:t>
            </a:r>
          </a:p>
        </p:txBody>
      </p:sp>
    </p:spTree>
    <p:extLst>
      <p:ext uri="{BB962C8B-B14F-4D97-AF65-F5344CB8AC3E}">
        <p14:creationId xmlns:p14="http://schemas.microsoft.com/office/powerpoint/2010/main" val="329122939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1395</TotalTime>
  <Words>5317</Words>
  <Application>Microsoft Office PowerPoint</Application>
  <PresentationFormat>Widescreen</PresentationFormat>
  <Paragraphs>285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Arial</vt:lpstr>
      <vt:lpstr>Arial</vt:lpstr>
      <vt:lpstr>bai jamjuree</vt:lpstr>
      <vt:lpstr>Calibri</vt:lpstr>
      <vt:lpstr>Noto Serif</vt:lpstr>
      <vt:lpstr>Palatino Linotype</vt:lpstr>
      <vt:lpstr>Playfair Display</vt:lpstr>
      <vt:lpstr>Tahoma</vt:lpstr>
      <vt:lpstr>TH SarabunPSK</vt:lpstr>
      <vt:lpstr>Wingdings</vt:lpstr>
      <vt:lpstr>Gallery</vt:lpstr>
      <vt:lpstr> อุบายของศัตรู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คริสเตียน กับ ผี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คริสเตียน กับ ผี</dc:title>
  <dc:creator>user</dc:creator>
  <cp:lastModifiedBy>user</cp:lastModifiedBy>
  <cp:revision>447</cp:revision>
  <dcterms:created xsi:type="dcterms:W3CDTF">2022-07-09T14:49:32Z</dcterms:created>
  <dcterms:modified xsi:type="dcterms:W3CDTF">2022-09-11T14:00:50Z</dcterms:modified>
</cp:coreProperties>
</file>